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7" r:id="rId2"/>
    <p:sldId id="258" r:id="rId3"/>
    <p:sldId id="259" r:id="rId4"/>
    <p:sldId id="261" r:id="rId5"/>
    <p:sldId id="262" r:id="rId6"/>
    <p:sldId id="263" r:id="rId7"/>
    <p:sldId id="264" r:id="rId8"/>
    <p:sldId id="266" r:id="rId9"/>
    <p:sldId id="279" r:id="rId10"/>
    <p:sldId id="270" r:id="rId11"/>
    <p:sldId id="269" r:id="rId12"/>
    <p:sldId id="272" r:id="rId13"/>
    <p:sldId id="273" r:id="rId14"/>
    <p:sldId id="274" r:id="rId15"/>
    <p:sldId id="276" r:id="rId16"/>
    <p:sldId id="278" r:id="rId17"/>
    <p:sldId id="277" r:id="rId18"/>
    <p:sldId id="27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678" autoAdjust="0"/>
  </p:normalViewPr>
  <p:slideViewPr>
    <p:cSldViewPr snapToGrid="0" snapToObjects="1">
      <p:cViewPr>
        <p:scale>
          <a:sx n="130" d="100"/>
          <a:sy n="130" d="100"/>
        </p:scale>
        <p:origin x="-984" y="1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F0736C-2C58-A54D-835A-95E9CCCE96E9}" type="datetimeFigureOut">
              <a:rPr lang="en-US" smtClean="0"/>
              <a:t>8/10/15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27169-0AD8-5D4A-870E-8A26195A9BCA}" type="slidenum">
              <a:rPr lang="en-US" smtClean="0"/>
              <a:t>‹#›</a:t>
            </a:fld>
            <a:endParaRPr lang="en-US"/>
          </a:p>
        </p:txBody>
      </p:sp>
    </p:spTree>
    <p:extLst>
      <p:ext uri="{BB962C8B-B14F-4D97-AF65-F5344CB8AC3E}">
        <p14:creationId xmlns:p14="http://schemas.microsoft.com/office/powerpoint/2010/main" val="2213613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797828-E7C9-1E48-8A17-88F2FCF69ACD}" type="datetimeFigureOut">
              <a:rPr lang="en-US" smtClean="0"/>
              <a:t>8/10/15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3FADF-ED6A-B247-B1E2-861800802560}" type="slidenum">
              <a:rPr lang="en-US" smtClean="0"/>
              <a:t>‹#›</a:t>
            </a:fld>
            <a:endParaRPr lang="en-US"/>
          </a:p>
        </p:txBody>
      </p:sp>
    </p:spTree>
    <p:extLst>
      <p:ext uri="{BB962C8B-B14F-4D97-AF65-F5344CB8AC3E}">
        <p14:creationId xmlns:p14="http://schemas.microsoft.com/office/powerpoint/2010/main" val="623996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clean</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4</a:t>
            </a:fld>
            <a:endParaRPr lang="en-US"/>
          </a:p>
        </p:txBody>
      </p:sp>
    </p:spTree>
    <p:extLst>
      <p:ext uri="{BB962C8B-B14F-4D97-AF65-F5344CB8AC3E}">
        <p14:creationId xmlns:p14="http://schemas.microsoft.com/office/powerpoint/2010/main" val="14491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ABOUT THE SITE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Built by a collaboration between the Urban Institute and National Neighborhood Indicators Partnership</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NNIP is a peer network that</a:t>
            </a:r>
            <a:r>
              <a:rPr lang="en-US" baseline="0" dirty="0" smtClean="0">
                <a:latin typeface="Helvetica"/>
                <a:cs typeface="Helvetica"/>
              </a:rPr>
              <a:t> is dedicated to promoting the “democratization and use of local data for community building and decision making”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Members of this network belong to over 40 US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Networking members and partners have built information systems (e.g. websites,</a:t>
            </a:r>
            <a:r>
              <a:rPr lang="en-US" baseline="0" dirty="0" smtClean="0">
                <a:latin typeface="Helvetica"/>
                <a:cs typeface="Helvetica"/>
              </a:rPr>
              <a:t> data portals, etc..) to keep updated information on neighborhood-level data in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Their focus is to enable city and community leaders with information about their neighborhood-level data, </a:t>
            </a:r>
            <a:r>
              <a:rPr lang="en-US" baseline="0" dirty="0" err="1" smtClean="0">
                <a:latin typeface="Helvetica"/>
                <a:cs typeface="Helvetica"/>
              </a:rPr>
              <a:t>whic</a:t>
            </a:r>
            <a:endParaRPr lang="en-US"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PURPOSE OF THE SITE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Clean and store data</a:t>
            </a:r>
            <a:r>
              <a:rPr lang="en-US" baseline="0" dirty="0" smtClean="0"/>
              <a:t> files from DC Office of Planning, Metropolitan Police Department, Office of the CTO, Department of Human Services, Office of Income Maintenance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create indicators in standardized geographies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see data by Council Ward, ANC (Advisory Neighborhood Commissions – sub-divisions within wards), and Neighborhood Cluster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Neighborhood clusters – groupings of 3-5 neighborhoods throughout the city, and there 39 groupings.  Clusters are used by the DC government for budgeting, planning, service delivery and analysis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Single neighborhoods aren’t used as a geographic unit because there’s a lot of debate about the boundaries of  neighborhoods and those boundaries tend to change over time. While the boundaries of the clusters may move over time, these are designated by the </a:t>
            </a:r>
            <a:r>
              <a:rPr lang="en-US" baseline="0" dirty="0" err="1" smtClean="0"/>
              <a:t>distfct</a:t>
            </a:r>
            <a:r>
              <a:rPr lang="en-US" baseline="0" dirty="0" smtClean="0"/>
              <a:t> and all boundaries and changes are publicly available.  </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5</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6</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7</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8</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10</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13</a:t>
            </a:fld>
            <a:endParaRPr lang="en-US"/>
          </a:p>
        </p:txBody>
      </p:sp>
    </p:spTree>
    <p:extLst>
      <p:ext uri="{BB962C8B-B14F-4D97-AF65-F5344CB8AC3E}">
        <p14:creationId xmlns:p14="http://schemas.microsoft.com/office/powerpoint/2010/main" val="190580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02578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26661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49309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38201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50448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92831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BE8A74-5C7F-7B43-BA80-5789BE850E44}" type="datetimeFigureOut">
              <a:rPr lang="en-US" smtClean="0"/>
              <a:t>8/10/15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21284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BE8A74-5C7F-7B43-BA80-5789BE850E44}" type="datetimeFigureOut">
              <a:rPr lang="en-US" smtClean="0"/>
              <a:t>8/10/15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6497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BE8A74-5C7F-7B43-BA80-5789BE850E44}" type="datetimeFigureOut">
              <a:rPr lang="en-US" smtClean="0"/>
              <a:t>8/10/15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70261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5761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659172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E8A74-5C7F-7B43-BA80-5789BE850E44}" type="datetimeFigureOut">
              <a:rPr lang="en-US" smtClean="0"/>
              <a:t>8/10/15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45751-1BB4-2C4E-9367-A78707F31F5D}" type="slidenum">
              <a:rPr lang="en-US" smtClean="0"/>
              <a:t>‹#›</a:t>
            </a:fld>
            <a:endParaRPr lang="en-US"/>
          </a:p>
        </p:txBody>
      </p:sp>
    </p:spTree>
    <p:extLst>
      <p:ext uri="{BB962C8B-B14F-4D97-AF65-F5344CB8AC3E}">
        <p14:creationId xmlns:p14="http://schemas.microsoft.com/office/powerpoint/2010/main" val="1324138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washingtonpost.com/local/crime/a-deadly-dc-community-that-has-yet-to-improve/2015/08/06/7abf3f60-3c94-11e5-b3ac-8a79bc44e5e2_graphic.html" TargetMode="External"/><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Helvetica"/>
                <a:cs typeface="Helvetica"/>
              </a:rPr>
              <a:t>PREDICTING CRIME IN DC</a:t>
            </a:r>
            <a:endParaRPr lang="en-US" dirty="0">
              <a:solidFill>
                <a:schemeClr val="bg1"/>
              </a:solidFill>
              <a:latin typeface="Helvetica"/>
              <a:cs typeface="Helvetica"/>
            </a:endParaRPr>
          </a:p>
        </p:txBody>
      </p:sp>
      <p:sp>
        <p:nvSpPr>
          <p:cNvPr id="3" name="Text Placeholder 2"/>
          <p:cNvSpPr>
            <a:spLocks noGrp="1"/>
          </p:cNvSpPr>
          <p:nvPr>
            <p:ph type="body" idx="1"/>
          </p:nvPr>
        </p:nvSpPr>
        <p:spPr/>
        <p:txBody>
          <a:bodyPr/>
          <a:lstStyle/>
          <a:p>
            <a:r>
              <a:rPr lang="en-US" dirty="0" smtClean="0"/>
              <a:t>Debbie Yu | General Assembly | DAT7 | August 10, 2015</a:t>
            </a:r>
            <a:endParaRPr lang="en-US" dirty="0"/>
          </a:p>
        </p:txBody>
      </p:sp>
    </p:spTree>
    <p:extLst>
      <p:ext uri="{BB962C8B-B14F-4D97-AF65-F5344CB8AC3E}">
        <p14:creationId xmlns:p14="http://schemas.microsoft.com/office/powerpoint/2010/main" val="413537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337792" y="3994340"/>
            <a:ext cx="6504770" cy="2734326"/>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337792" y="1082459"/>
            <a:ext cx="6504770" cy="2590289"/>
          </a:xfrm>
          <a:prstGeom prst="rect">
            <a:avLst/>
          </a:prstGeom>
          <a:noFill/>
          <a:ln>
            <a:noFill/>
          </a:ln>
        </p:spPr>
      </p:pic>
      <p:sp>
        <p:nvSpPr>
          <p:cNvPr id="12"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VIOLENT &amp; NONVIOLENT CRIMES BY HR</a:t>
            </a:r>
            <a:endParaRPr lang="en-US" sz="3200" dirty="0">
              <a:latin typeface="Helvetica"/>
              <a:cs typeface="Helvetica"/>
            </a:endParaRPr>
          </a:p>
        </p:txBody>
      </p:sp>
      <p:sp>
        <p:nvSpPr>
          <p:cNvPr id="4" name="TextBox 3"/>
          <p:cNvSpPr txBox="1"/>
          <p:nvPr/>
        </p:nvSpPr>
        <p:spPr>
          <a:xfrm>
            <a:off x="1337792" y="781453"/>
            <a:ext cx="2685351" cy="369332"/>
          </a:xfrm>
          <a:prstGeom prst="rect">
            <a:avLst/>
          </a:prstGeom>
          <a:noFill/>
        </p:spPr>
        <p:txBody>
          <a:bodyPr wrap="none" rtlCol="0">
            <a:spAutoFit/>
          </a:bodyPr>
          <a:lstStyle/>
          <a:p>
            <a:r>
              <a:rPr lang="en-US" dirty="0" smtClean="0"/>
              <a:t>VIOLENT CRIMES BY HOUR</a:t>
            </a:r>
            <a:endParaRPr lang="en-US" dirty="0"/>
          </a:p>
        </p:txBody>
      </p:sp>
      <p:sp>
        <p:nvSpPr>
          <p:cNvPr id="13" name="TextBox 12"/>
          <p:cNvSpPr txBox="1"/>
          <p:nvPr/>
        </p:nvSpPr>
        <p:spPr>
          <a:xfrm>
            <a:off x="1337792" y="3672748"/>
            <a:ext cx="4211409" cy="369332"/>
          </a:xfrm>
          <a:prstGeom prst="rect">
            <a:avLst/>
          </a:prstGeom>
          <a:noFill/>
        </p:spPr>
        <p:txBody>
          <a:bodyPr wrap="none" rtlCol="0">
            <a:spAutoFit/>
          </a:bodyPr>
          <a:lstStyle/>
          <a:p>
            <a:r>
              <a:rPr lang="en-US" dirty="0" smtClean="0"/>
              <a:t>VIOLENT &amp; NONVIOLENT CRIMES BY HOUR</a:t>
            </a:r>
            <a:endParaRPr lang="en-US" dirty="0"/>
          </a:p>
        </p:txBody>
      </p:sp>
    </p:spTree>
    <p:extLst>
      <p:ext uri="{BB962C8B-B14F-4D97-AF65-F5344CB8AC3E}">
        <p14:creationId xmlns:p14="http://schemas.microsoft.com/office/powerpoint/2010/main" val="28229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MODELS USED</a:t>
            </a:r>
            <a:endParaRPr lang="en-US" dirty="0">
              <a:latin typeface="Helvetica"/>
              <a:cs typeface="Helvetica"/>
            </a:endParaRPr>
          </a:p>
        </p:txBody>
      </p:sp>
      <p:sp>
        <p:nvSpPr>
          <p:cNvPr id="3" name="Content Placeholder 2"/>
          <p:cNvSpPr>
            <a:spLocks noGrp="1"/>
          </p:cNvSpPr>
          <p:nvPr>
            <p:ph idx="1"/>
          </p:nvPr>
        </p:nvSpPr>
        <p:spPr>
          <a:xfrm>
            <a:off x="457200" y="1417638"/>
            <a:ext cx="8229600" cy="4815922"/>
          </a:xfrm>
        </p:spPr>
        <p:txBody>
          <a:bodyPr>
            <a:normAutofit/>
          </a:bodyPr>
          <a:lstStyle/>
          <a:p>
            <a:pPr>
              <a:buFont typeface="Wingdings" charset="2"/>
              <a:buChar char="§"/>
            </a:pPr>
            <a:r>
              <a:rPr lang="en-US" dirty="0" smtClean="0">
                <a:latin typeface="Helvetica"/>
                <a:cs typeface="Helvetica"/>
              </a:rPr>
              <a:t>Decision Trees</a:t>
            </a:r>
          </a:p>
          <a:p>
            <a:pPr>
              <a:buFont typeface="Wingdings" charset="2"/>
              <a:buChar char="§"/>
            </a:pPr>
            <a:r>
              <a:rPr lang="en-US" dirty="0" smtClean="0">
                <a:latin typeface="Helvetica"/>
                <a:cs typeface="Helvetica"/>
              </a:rPr>
              <a:t>Random Forests</a:t>
            </a:r>
          </a:p>
          <a:p>
            <a:pPr>
              <a:buFont typeface="Wingdings" charset="2"/>
              <a:buChar char="§"/>
            </a:pPr>
            <a:r>
              <a:rPr lang="en-US" dirty="0">
                <a:latin typeface="Helvetica"/>
                <a:cs typeface="Helvetica"/>
              </a:rPr>
              <a:t>Logistic </a:t>
            </a:r>
            <a:r>
              <a:rPr lang="en-US" dirty="0" smtClean="0">
                <a:latin typeface="Helvetica"/>
                <a:cs typeface="Helvetica"/>
              </a:rPr>
              <a:t>Regression</a:t>
            </a:r>
          </a:p>
          <a:p>
            <a:pPr>
              <a:buFont typeface="Wingdings" charset="2"/>
              <a:buChar char="§"/>
            </a:pPr>
            <a:endParaRPr lang="en-US" dirty="0">
              <a:latin typeface="Helvetica"/>
              <a:cs typeface="Helvetica"/>
            </a:endParaRPr>
          </a:p>
          <a:p>
            <a:pPr>
              <a:buFont typeface="Wingdings" charset="2"/>
              <a:buChar char="§"/>
            </a:pPr>
            <a:r>
              <a:rPr lang="en-US" dirty="0" smtClean="0">
                <a:latin typeface="Helvetica"/>
                <a:cs typeface="Helvetica"/>
              </a:rPr>
              <a:t>Use DTs to determine most important features; use those features for logistic regression model</a:t>
            </a:r>
          </a:p>
          <a:p>
            <a:pPr>
              <a:buFont typeface="Wingdings" charset="2"/>
              <a:buChar char="§"/>
            </a:pPr>
            <a:r>
              <a:rPr lang="en-US" dirty="0" smtClean="0">
                <a:latin typeface="Helvetica"/>
                <a:cs typeface="Helvetica"/>
              </a:rPr>
              <a:t>Null hypothesis: 0.501</a:t>
            </a:r>
          </a:p>
          <a:p>
            <a:pPr lvl="1">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27902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417638"/>
            <a:ext cx="8238446" cy="6987926"/>
          </a:xfrm>
        </p:spPr>
        <p:txBody>
          <a:bodyPr>
            <a:normAutofit/>
          </a:bodyPr>
          <a:lstStyle/>
          <a:p>
            <a:pPr>
              <a:buFont typeface="Wingdings" charset="2"/>
              <a:buChar char="§"/>
            </a:pPr>
            <a:r>
              <a:rPr lang="en-US" sz="1600" dirty="0" smtClean="0">
                <a:latin typeface="Helvetica"/>
                <a:cs typeface="Helvetica"/>
              </a:rPr>
              <a:t>Decision Tree Classifier – looped through max depth ranges using 11 possible features</a:t>
            </a:r>
          </a:p>
          <a:p>
            <a:pPr lvl="1">
              <a:buFont typeface="Wingdings" charset="2"/>
              <a:buChar char="§"/>
            </a:pPr>
            <a:r>
              <a:rPr lang="en-US" sz="1400" dirty="0" smtClean="0">
                <a:latin typeface="Helvetica"/>
                <a:cs typeface="Helvetica"/>
              </a:rPr>
              <a:t>Day/Night</a:t>
            </a:r>
          </a:p>
          <a:p>
            <a:pPr lvl="1">
              <a:buFont typeface="Wingdings" charset="2"/>
              <a:buChar char="§"/>
            </a:pPr>
            <a:r>
              <a:rPr lang="en-US" sz="1400" dirty="0" smtClean="0">
                <a:latin typeface="Helvetica"/>
                <a:cs typeface="Helvetica"/>
              </a:rPr>
              <a:t>Median home prices</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smtClean="0">
                <a:latin typeface="Helvetica"/>
                <a:cs typeface="Helvetica"/>
              </a:rPr>
              <a:t>Poverty rate</a:t>
            </a:r>
          </a:p>
          <a:p>
            <a:pPr lvl="1">
              <a:buFont typeface="Wingdings" charset="2"/>
              <a:buChar char="§"/>
            </a:pPr>
            <a:r>
              <a:rPr lang="en-US" sz="1400" dirty="0" smtClean="0">
                <a:latin typeface="Helvetica"/>
                <a:cs typeface="Helvetica"/>
              </a:rPr>
              <a:t>Rain</a:t>
            </a:r>
          </a:p>
          <a:p>
            <a:pPr lvl="1">
              <a:buFont typeface="Wingdings" charset="2"/>
              <a:buChar char="§"/>
            </a:pPr>
            <a:r>
              <a:rPr lang="en-US" sz="1400" dirty="0" smtClean="0">
                <a:latin typeface="Helvetica"/>
                <a:cs typeface="Helvetica"/>
              </a:rPr>
              <a:t>Snow</a:t>
            </a:r>
          </a:p>
          <a:p>
            <a:pPr lvl="1">
              <a:buFont typeface="Wingdings" charset="2"/>
              <a:buChar char="§"/>
            </a:pPr>
            <a:r>
              <a:rPr lang="en-US" sz="1400" dirty="0" smtClean="0">
                <a:latin typeface="Helvetica"/>
                <a:cs typeface="Helvetica"/>
              </a:rPr>
              <a:t>People employed over 16</a:t>
            </a:r>
          </a:p>
          <a:p>
            <a:pPr lvl="1">
              <a:buFont typeface="Wingdings" charset="2"/>
              <a:buChar char="§"/>
            </a:pPr>
            <a:r>
              <a:rPr lang="en-US" sz="1400" dirty="0" smtClean="0">
                <a:latin typeface="Helvetica"/>
                <a:cs typeface="Helvetica"/>
              </a:rPr>
              <a:t>Weekend</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err="1" smtClean="0">
                <a:latin typeface="Helvetica"/>
                <a:cs typeface="Helvetica"/>
              </a:rPr>
              <a:t>Avgfamily</a:t>
            </a:r>
            <a:r>
              <a:rPr lang="en-US" sz="1400" dirty="0" smtClean="0">
                <a:latin typeface="Helvetica"/>
                <a:cs typeface="Helvetica"/>
              </a:rPr>
              <a:t> income</a:t>
            </a:r>
          </a:p>
          <a:p>
            <a:pPr lvl="1">
              <a:buFont typeface="Wingdings" charset="2"/>
              <a:buChar char="§"/>
            </a:pPr>
            <a:r>
              <a:rPr lang="en-US" sz="1400" dirty="0" smtClean="0">
                <a:latin typeface="Helvetica"/>
                <a:cs typeface="Helvetica"/>
              </a:rPr>
              <a:t>Unemployment rate</a:t>
            </a:r>
          </a:p>
          <a:p>
            <a:pPr lvl="1">
              <a:buFont typeface="Wingdings" charset="2"/>
              <a:buChar char="§"/>
            </a:pPr>
            <a:r>
              <a:rPr lang="en-US" sz="1400" dirty="0" smtClean="0">
                <a:latin typeface="Helvetica"/>
                <a:cs typeface="Helvetica"/>
              </a:rPr>
              <a:t>% pop no </a:t>
            </a:r>
            <a:r>
              <a:rPr lang="en-US" sz="1400" dirty="0" err="1" smtClean="0">
                <a:latin typeface="Helvetica"/>
                <a:cs typeface="Helvetica"/>
              </a:rPr>
              <a:t>hs</a:t>
            </a:r>
            <a:r>
              <a:rPr lang="en-US" sz="1400" dirty="0" smtClean="0">
                <a:latin typeface="Helvetica"/>
                <a:cs typeface="Helvetica"/>
              </a:rPr>
              <a:t> diploma</a:t>
            </a:r>
          </a:p>
          <a:p>
            <a:pPr>
              <a:buFont typeface="Wingdings" charset="2"/>
              <a:buChar char="§"/>
            </a:pPr>
            <a:r>
              <a:rPr lang="en-US" sz="1600" dirty="0" smtClean="0">
                <a:latin typeface="Helvetica"/>
                <a:cs typeface="Helvetica"/>
              </a:rPr>
              <a:t>I had a lot of features that are highly correlated (e.g. poverty rate and % of population receiving food stamps); I only picked subsets of these features and then wanted to see how DTs handled the relationship between different variables</a:t>
            </a: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5" name="Picture 4"/>
          <p:cNvPicPr>
            <a:picLocks noChangeAspect="1"/>
          </p:cNvPicPr>
          <p:nvPr/>
        </p:nvPicPr>
        <p:blipFill>
          <a:blip r:embed="rId2"/>
          <a:stretch>
            <a:fillRect/>
          </a:stretch>
        </p:blipFill>
        <p:spPr>
          <a:xfrm>
            <a:off x="3625611" y="1919610"/>
            <a:ext cx="4310980" cy="3015145"/>
          </a:xfrm>
          <a:prstGeom prst="rect">
            <a:avLst/>
          </a:prstGeom>
        </p:spPr>
      </p:pic>
    </p:spTree>
    <p:extLst>
      <p:ext uri="{BB962C8B-B14F-4D97-AF65-F5344CB8AC3E}">
        <p14:creationId xmlns:p14="http://schemas.microsoft.com/office/powerpoint/2010/main" val="302538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644"/>
            <a:ext cx="8229600" cy="1143000"/>
          </a:xfrm>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293771"/>
            <a:ext cx="8404095" cy="6987926"/>
          </a:xfrm>
        </p:spPr>
        <p:txBody>
          <a:bodyPr>
            <a:normAutofit/>
          </a:bodyPr>
          <a:lstStyle/>
          <a:p>
            <a:pPr>
              <a:buFont typeface="Wingdings" charset="2"/>
              <a:buChar char="§"/>
            </a:pPr>
            <a:r>
              <a:rPr lang="en-US" sz="1800" dirty="0" smtClean="0">
                <a:latin typeface="Helvetica"/>
                <a:cs typeface="Helvetica"/>
              </a:rPr>
              <a:t>Decision Tree with max depth 5</a:t>
            </a:r>
          </a:p>
          <a:p>
            <a:pPr>
              <a:buFont typeface="Wingdings" charset="2"/>
              <a:buChar char="§"/>
            </a:pPr>
            <a:r>
              <a:rPr lang="en-US" sz="1800" dirty="0" smtClean="0">
                <a:latin typeface="Helvetica"/>
                <a:cs typeface="Helvetica"/>
              </a:rPr>
              <a:t>Observations:</a:t>
            </a:r>
          </a:p>
          <a:p>
            <a:pPr lvl="1">
              <a:buFont typeface="Wingdings" charset="2"/>
              <a:buChar char="§"/>
            </a:pPr>
            <a:r>
              <a:rPr lang="en-US" sz="1800" dirty="0" smtClean="0">
                <a:latin typeface="Helvetica"/>
                <a:cs typeface="Helvetica"/>
              </a:rPr>
              <a:t>Tree split in places I would have expected (e.g. time of day and day of the week)</a:t>
            </a:r>
          </a:p>
          <a:p>
            <a:pPr lvl="1">
              <a:buFont typeface="Wingdings" charset="2"/>
              <a:buChar char="§"/>
            </a:pPr>
            <a:r>
              <a:rPr lang="en-US" sz="1800" dirty="0" smtClean="0">
                <a:latin typeface="Helvetica"/>
                <a:cs typeface="Helvetica"/>
              </a:rPr>
              <a:t>Top 5 features:</a:t>
            </a:r>
          </a:p>
          <a:p>
            <a:pPr lvl="2">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2">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2">
              <a:buFont typeface="Wingdings" charset="2"/>
              <a:buChar char="§"/>
            </a:pPr>
            <a:r>
              <a:rPr lang="en-US" sz="1400" dirty="0" smtClean="0">
                <a:latin typeface="Helvetica"/>
                <a:cs typeface="Helvetica"/>
              </a:rPr>
              <a:t>Census Tract</a:t>
            </a:r>
          </a:p>
          <a:p>
            <a:pPr lvl="2">
              <a:buFont typeface="Wingdings" charset="2"/>
              <a:buChar char="§"/>
            </a:pPr>
            <a:r>
              <a:rPr lang="en-US" sz="1400" dirty="0" smtClean="0">
                <a:latin typeface="Helvetica"/>
                <a:cs typeface="Helvetica"/>
              </a:rPr>
              <a:t>Weekend</a:t>
            </a:r>
          </a:p>
          <a:p>
            <a:pPr lvl="2">
              <a:buFont typeface="Wingdings" charset="2"/>
              <a:buChar char="§"/>
            </a:pPr>
            <a:r>
              <a:rPr lang="en-US" sz="1400" dirty="0" smtClean="0">
                <a:latin typeface="Helvetica"/>
                <a:cs typeface="Helvetica"/>
              </a:rPr>
              <a:t>Unemployment rate</a:t>
            </a:r>
            <a:endParaRPr lang="en-US" sz="1800" dirty="0" smtClean="0">
              <a:latin typeface="Helvetica"/>
              <a:cs typeface="Helvetica"/>
            </a:endParaRPr>
          </a:p>
          <a:p>
            <a:pPr>
              <a:buFont typeface="Wingdings" charset="2"/>
              <a:buChar char="§"/>
            </a:pPr>
            <a:r>
              <a:rPr lang="en-US" sz="2200" dirty="0" smtClean="0">
                <a:latin typeface="Helvetica"/>
                <a:cs typeface="Helvetica"/>
              </a:rPr>
              <a:t>Pitfalls:</a:t>
            </a:r>
          </a:p>
          <a:p>
            <a:pPr lvl="1">
              <a:buFont typeface="Wingdings" charset="2"/>
              <a:buChar char="§"/>
            </a:pPr>
            <a:r>
              <a:rPr lang="en-US" sz="1800" dirty="0" smtClean="0">
                <a:latin typeface="Helvetica"/>
                <a:cs typeface="Helvetica"/>
              </a:rPr>
              <a:t>Since DTs make locally optimal splits, it could still leave in features that are globally correlated (e.g. </a:t>
            </a:r>
            <a:r>
              <a:rPr lang="en-US" sz="1800" dirty="0" err="1" smtClean="0">
                <a:latin typeface="Helvetica"/>
                <a:cs typeface="Helvetica"/>
              </a:rPr>
              <a:t>avg</a:t>
            </a:r>
            <a:r>
              <a:rPr lang="en-US" sz="1800" dirty="0" smtClean="0">
                <a:latin typeface="Helvetica"/>
                <a:cs typeface="Helvetica"/>
              </a:rPr>
              <a:t> family income and unemployment rate)</a:t>
            </a:r>
          </a:p>
          <a:p>
            <a:pPr lvl="1">
              <a:buFont typeface="Wingdings" charset="2"/>
              <a:buChar char="§"/>
            </a:pPr>
            <a:r>
              <a:rPr lang="en-US" sz="1800" dirty="0" err="1" smtClean="0">
                <a:latin typeface="Helvetica"/>
                <a:cs typeface="Helvetica"/>
              </a:rPr>
              <a:t>Gini</a:t>
            </a:r>
            <a:r>
              <a:rPr lang="en-US" sz="1800" dirty="0" smtClean="0">
                <a:latin typeface="Helvetica"/>
                <a:cs typeface="Helvetica"/>
              </a:rPr>
              <a:t> scores are fairly high (above 0.45) for many of the nodes; thus nodes are less “pure”</a:t>
            </a:r>
          </a:p>
          <a:p>
            <a:pPr lvl="1">
              <a:buFont typeface="Wingdings" charset="2"/>
              <a:buChar char="§"/>
            </a:pPr>
            <a:r>
              <a:rPr lang="en-US" sz="1800" dirty="0" smtClean="0">
                <a:latin typeface="Helvetica"/>
                <a:cs typeface="Helvetica"/>
              </a:rPr>
              <a:t>Consistent with the best possible accuracy score just under 0.66 </a:t>
            </a:r>
          </a:p>
          <a:p>
            <a:pPr lvl="2">
              <a:buFont typeface="Wingdings" charset="2"/>
              <a:buChar char="§"/>
            </a:pPr>
            <a:endParaRPr lang="en-US" sz="14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0616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MODEL #2: RANDOM FORESTS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Using the same features used for DTs, my next model used was Random Forests </a:t>
            </a:r>
          </a:p>
          <a:p>
            <a:pPr lvl="1">
              <a:buFont typeface="Wingdings" charset="2"/>
              <a:buChar char="§"/>
            </a:pPr>
            <a:r>
              <a:rPr lang="en-US" sz="1400" dirty="0" smtClean="0">
                <a:latin typeface="Helvetica"/>
                <a:cs typeface="Helvetica"/>
              </a:rPr>
              <a:t># of estimators: 150</a:t>
            </a:r>
          </a:p>
          <a:p>
            <a:pPr lvl="1">
              <a:buFont typeface="Wingdings" charset="2"/>
              <a:buChar char="§"/>
            </a:pPr>
            <a:r>
              <a:rPr lang="en-US" sz="1400" dirty="0" smtClean="0">
                <a:latin typeface="Helvetica"/>
                <a:cs typeface="Helvetica"/>
              </a:rPr>
              <a:t>Max features: 5</a:t>
            </a:r>
          </a:p>
          <a:p>
            <a:pPr>
              <a:buFont typeface="Wingdings" charset="2"/>
              <a:buChar char="§"/>
            </a:pPr>
            <a:r>
              <a:rPr lang="en-US" sz="1800" dirty="0" smtClean="0">
                <a:latin typeface="Helvetica"/>
                <a:cs typeface="Helvetica"/>
              </a:rPr>
              <a:t>Out of bag error: 0.621, better than the null but not by much</a:t>
            </a:r>
          </a:p>
          <a:p>
            <a:pPr>
              <a:buFont typeface="Wingdings" charset="2"/>
              <a:buChar char="§"/>
            </a:pPr>
            <a:r>
              <a:rPr lang="en-US" sz="1800" dirty="0" smtClean="0">
                <a:latin typeface="Helvetica"/>
                <a:cs typeface="Helvetica"/>
              </a:rPr>
              <a:t>Different ordering of feature importance!</a:t>
            </a:r>
          </a:p>
          <a:p>
            <a:pPr lvl="1">
              <a:buFont typeface="Wingdings" charset="2"/>
              <a:buChar char="§"/>
            </a:pPr>
            <a:r>
              <a:rPr lang="en-US" sz="1600" dirty="0" smtClean="0">
                <a:latin typeface="Helvetica"/>
                <a:cs typeface="Helvetica"/>
              </a:rPr>
              <a:t>Month</a:t>
            </a:r>
          </a:p>
          <a:p>
            <a:pPr lvl="1">
              <a:buFont typeface="Wingdings" charset="2"/>
              <a:buChar char="§"/>
            </a:pPr>
            <a:r>
              <a:rPr lang="en-US" sz="1600" dirty="0" smtClean="0">
                <a:latin typeface="Helvetica"/>
                <a:cs typeface="Helvetica"/>
              </a:rPr>
              <a:t>Census Tract</a:t>
            </a:r>
          </a:p>
          <a:p>
            <a:pPr lvl="1">
              <a:buFont typeface="Wingdings" charset="2"/>
              <a:buChar char="§"/>
            </a:pPr>
            <a:r>
              <a:rPr lang="en-US" sz="1600" dirty="0" smtClean="0">
                <a:latin typeface="Helvetica"/>
                <a:cs typeface="Helvetica"/>
              </a:rPr>
              <a:t>Precipitation</a:t>
            </a:r>
          </a:p>
          <a:p>
            <a:pPr lvl="1">
              <a:buFont typeface="Wingdings" charset="2"/>
              <a:buChar char="§"/>
            </a:pPr>
            <a:r>
              <a:rPr lang="en-US" sz="1600" dirty="0" err="1" smtClean="0">
                <a:latin typeface="Helvetica"/>
                <a:cs typeface="Helvetica"/>
              </a:rPr>
              <a:t>Avg</a:t>
            </a:r>
            <a:r>
              <a:rPr lang="en-US" sz="1600" dirty="0" smtClean="0">
                <a:latin typeface="Helvetica"/>
                <a:cs typeface="Helvetica"/>
              </a:rPr>
              <a:t> family income</a:t>
            </a:r>
          </a:p>
          <a:p>
            <a:pPr lvl="1">
              <a:buFont typeface="Wingdings" charset="2"/>
              <a:buChar char="§"/>
            </a:pPr>
            <a:r>
              <a:rPr lang="en-US" sz="1600" dirty="0" smtClean="0">
                <a:latin typeface="Helvetica"/>
                <a:cs typeface="Helvetica"/>
              </a:rPr>
              <a:t>Day </a:t>
            </a:r>
            <a:r>
              <a:rPr lang="en-US" sz="1600" dirty="0" err="1" smtClean="0">
                <a:latin typeface="Helvetica"/>
                <a:cs typeface="Helvetica"/>
              </a:rPr>
              <a:t>vs</a:t>
            </a:r>
            <a:r>
              <a:rPr lang="en-US" sz="1600" dirty="0" smtClean="0">
                <a:latin typeface="Helvetica"/>
                <a:cs typeface="Helvetica"/>
              </a:rPr>
              <a:t> night </a:t>
            </a:r>
          </a:p>
          <a:p>
            <a:pPr>
              <a:buFont typeface="Wingdings" charset="2"/>
              <a:buChar char="§"/>
            </a:pPr>
            <a:r>
              <a:rPr lang="en-US" sz="2000" dirty="0" smtClean="0">
                <a:latin typeface="Helvetica"/>
                <a:cs typeface="Helvetica"/>
              </a:rPr>
              <a:t>OOB is lower than accuracy score for DTs</a:t>
            </a:r>
          </a:p>
          <a:p>
            <a:pPr>
              <a:buFont typeface="Wingdings" charset="2"/>
              <a:buChar char="§"/>
            </a:pPr>
            <a:r>
              <a:rPr lang="en-US" sz="2000" dirty="0" smtClean="0">
                <a:latin typeface="Helvetica"/>
                <a:cs typeface="Helvetica"/>
              </a:rPr>
              <a:t>‘Month’ was not chosen in DTs</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28190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77" y="139359"/>
            <a:ext cx="8930182" cy="1143000"/>
          </a:xfrm>
        </p:spPr>
        <p:txBody>
          <a:bodyPr>
            <a:normAutofit fontScale="90000"/>
          </a:bodyPr>
          <a:lstStyle/>
          <a:p>
            <a:pPr algn="l"/>
            <a:r>
              <a:rPr lang="en-US" sz="4000" dirty="0" smtClean="0">
                <a:latin typeface="Helvetica"/>
                <a:cs typeface="Helvetica"/>
              </a:rPr>
              <a:t>MODEL #3a: LOGISTIC REGRESSION</a:t>
            </a:r>
            <a:endParaRPr lang="en-US" sz="4000" dirty="0">
              <a:latin typeface="Helvetica"/>
              <a:cs typeface="Helvetica"/>
            </a:endParaRPr>
          </a:p>
        </p:txBody>
      </p:sp>
      <p:sp>
        <p:nvSpPr>
          <p:cNvPr id="3" name="Content Placeholder 2"/>
          <p:cNvSpPr>
            <a:spLocks noGrp="1"/>
          </p:cNvSpPr>
          <p:nvPr>
            <p:ph idx="1"/>
          </p:nvPr>
        </p:nvSpPr>
        <p:spPr>
          <a:xfrm>
            <a:off x="282705" y="1429501"/>
            <a:ext cx="8295223" cy="6987926"/>
          </a:xfrm>
        </p:spPr>
        <p:txBody>
          <a:bodyPr>
            <a:normAutofit/>
          </a:bodyPr>
          <a:lstStyle/>
          <a:p>
            <a:pPr>
              <a:buFont typeface="Wingdings" charset="2"/>
              <a:buChar char="§"/>
            </a:pPr>
            <a:r>
              <a:rPr lang="en-US" sz="1800" dirty="0" smtClean="0">
                <a:latin typeface="Helvetica"/>
                <a:cs typeface="Helvetica"/>
              </a:rPr>
              <a:t>First model using top features determined by DTs</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a:t>
            </a:r>
            <a:r>
              <a:rPr lang="en-US" sz="1400" dirty="0">
                <a:latin typeface="Helvetica"/>
                <a:cs typeface="Helvetica"/>
              </a:rPr>
              <a:t>family income</a:t>
            </a:r>
          </a:p>
          <a:p>
            <a:pPr lvl="1">
              <a:buFont typeface="Wingdings" charset="2"/>
              <a:buChar char="§"/>
            </a:pPr>
            <a:r>
              <a:rPr lang="en-US" sz="1400" dirty="0">
                <a:latin typeface="Helvetica"/>
                <a:cs typeface="Helvetica"/>
              </a:rPr>
              <a:t>Time of day (day </a:t>
            </a:r>
            <a:r>
              <a:rPr lang="en-US" sz="1400" dirty="0" err="1">
                <a:latin typeface="Helvetica"/>
                <a:cs typeface="Helvetica"/>
              </a:rPr>
              <a:t>vs</a:t>
            </a:r>
            <a:r>
              <a:rPr lang="en-US" sz="1400" dirty="0">
                <a:latin typeface="Helvetica"/>
                <a:cs typeface="Helvetica"/>
              </a:rPr>
              <a:t> night)</a:t>
            </a:r>
          </a:p>
          <a:p>
            <a:pPr lvl="1">
              <a:buFont typeface="Wingdings" charset="2"/>
              <a:buChar char="§"/>
            </a:pPr>
            <a:r>
              <a:rPr lang="en-US" sz="1400" dirty="0">
                <a:latin typeface="Helvetica"/>
                <a:cs typeface="Helvetica"/>
              </a:rPr>
              <a:t>Census Tract</a:t>
            </a:r>
          </a:p>
          <a:p>
            <a:pPr lvl="1">
              <a:buFont typeface="Wingdings" charset="2"/>
              <a:buChar char="§"/>
            </a:pPr>
            <a:r>
              <a:rPr lang="en-US" sz="1400" dirty="0">
                <a:latin typeface="Helvetica"/>
                <a:cs typeface="Helvetica"/>
              </a:rPr>
              <a:t>Weekend</a:t>
            </a:r>
          </a:p>
          <a:p>
            <a:pPr lvl="1">
              <a:buFont typeface="Wingdings" charset="2"/>
              <a:buChar char="§"/>
            </a:pPr>
            <a:r>
              <a:rPr lang="en-US" sz="1400" dirty="0">
                <a:latin typeface="Helvetica"/>
                <a:cs typeface="Helvetica"/>
              </a:rPr>
              <a:t>Unemployment rate</a:t>
            </a:r>
          </a:p>
          <a:p>
            <a:pPr>
              <a:buFont typeface="Wingdings" charset="2"/>
              <a:buChar char="§"/>
            </a:pPr>
            <a:r>
              <a:rPr lang="en-US" sz="1800" dirty="0" smtClean="0">
                <a:latin typeface="Helvetica"/>
                <a:cs typeface="Helvetica"/>
              </a:rPr>
              <a:t>Train, test, split accuracy score: 0.6115</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0.6230</a:t>
            </a:r>
          </a:p>
          <a:p>
            <a:pPr>
              <a:buFont typeface="Wingdings" charset="2"/>
              <a:buChar char="§"/>
            </a:pPr>
            <a:r>
              <a:rPr lang="en-US" sz="1800" dirty="0" smtClean="0">
                <a:latin typeface="Helvetica"/>
                <a:cs typeface="Helvetica"/>
              </a:rPr>
              <a:t>AUC: 0.6617, ROC:</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a:picLocks noChangeAspect="1"/>
          </p:cNvPicPr>
          <p:nvPr/>
        </p:nvPicPr>
        <p:blipFill>
          <a:blip r:embed="rId2"/>
          <a:stretch>
            <a:fillRect/>
          </a:stretch>
        </p:blipFill>
        <p:spPr>
          <a:xfrm>
            <a:off x="816421" y="4241506"/>
            <a:ext cx="3256897" cy="230967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13412549"/>
              </p:ext>
            </p:extLst>
          </p:nvPr>
        </p:nvGraphicFramePr>
        <p:xfrm>
          <a:off x="4768176" y="4277452"/>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1058</a:t>
                      </a:r>
                      <a:endParaRPr lang="en-US" sz="1600" dirty="0">
                        <a:latin typeface="Helvetica"/>
                        <a:cs typeface="Helvetica"/>
                      </a:endParaRPr>
                    </a:p>
                  </a:txBody>
                  <a:tcPr/>
                </a:tc>
                <a:tc>
                  <a:txBody>
                    <a:bodyPr/>
                    <a:lstStyle/>
                    <a:p>
                      <a:r>
                        <a:rPr lang="en-US" sz="1600" dirty="0" smtClean="0">
                          <a:latin typeface="Helvetica"/>
                          <a:cs typeface="Helvetica"/>
                        </a:rPr>
                        <a:t>455</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689</a:t>
                      </a:r>
                      <a:endParaRPr lang="en-US" sz="1600" dirty="0">
                        <a:latin typeface="Helvetica"/>
                        <a:cs typeface="Helvetica"/>
                      </a:endParaRPr>
                    </a:p>
                  </a:txBody>
                  <a:tcPr/>
                </a:tc>
                <a:tc>
                  <a:txBody>
                    <a:bodyPr/>
                    <a:lstStyle/>
                    <a:p>
                      <a:r>
                        <a:rPr lang="en-US" sz="1600" dirty="0" smtClean="0">
                          <a:latin typeface="Helvetica"/>
                          <a:cs typeface="Helvetica"/>
                        </a:rPr>
                        <a:t>836</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836/(689+836)</a:t>
                      </a:r>
                      <a:r>
                        <a:rPr lang="en-US" sz="1600" baseline="0" dirty="0" smtClean="0">
                          <a:latin typeface="Helvetica"/>
                          <a:cs typeface="Helvetica"/>
                        </a:rPr>
                        <a:t> = 0.54</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1058/(1058+455) = 0.69</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82579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0" y="115395"/>
            <a:ext cx="8930182" cy="1143000"/>
          </a:xfrm>
        </p:spPr>
        <p:txBody>
          <a:bodyPr>
            <a:normAutofit fontScale="90000"/>
          </a:bodyPr>
          <a:lstStyle/>
          <a:p>
            <a:pPr algn="l"/>
            <a:r>
              <a:rPr lang="en-US" sz="4000" dirty="0" smtClean="0">
                <a:latin typeface="Helvetica"/>
                <a:cs typeface="Helvetica"/>
              </a:rPr>
              <a:t>MODEL #3b: LOGISTIC REGRESSION</a:t>
            </a:r>
            <a:endParaRPr lang="en-US" sz="4000" dirty="0">
              <a:latin typeface="Helvetica"/>
              <a:cs typeface="Helvetica"/>
            </a:endParaRPr>
          </a:p>
        </p:txBody>
      </p:sp>
      <p:sp>
        <p:nvSpPr>
          <p:cNvPr id="5" name="Content Placeholder 2"/>
          <p:cNvSpPr txBox="1">
            <a:spLocks/>
          </p:cNvSpPr>
          <p:nvPr/>
        </p:nvSpPr>
        <p:spPr>
          <a:xfrm>
            <a:off x="226299" y="1258395"/>
            <a:ext cx="8699059" cy="69879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1800" dirty="0" smtClean="0">
                <a:latin typeface="Helvetica"/>
                <a:cs typeface="Helvetica"/>
              </a:rPr>
              <a:t>Second model using top features determined by random forests</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1">
              <a:buFont typeface="Wingdings" charset="2"/>
              <a:buChar char="§"/>
            </a:pPr>
            <a:r>
              <a:rPr lang="en-US" sz="1400" dirty="0" smtClean="0">
                <a:latin typeface="Helvetica"/>
                <a:cs typeface="Helvetica"/>
              </a:rPr>
              <a:t>Rain</a:t>
            </a:r>
          </a:p>
          <a:p>
            <a:pPr>
              <a:buFont typeface="Wingdings" charset="2"/>
              <a:buChar char="§"/>
            </a:pPr>
            <a:r>
              <a:rPr lang="en-US" sz="1800" dirty="0" smtClean="0">
                <a:latin typeface="Helvetica"/>
                <a:cs typeface="Helvetica"/>
              </a:rPr>
              <a:t>Train, test, split accuracy score: 0.6119</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0.6167</a:t>
            </a:r>
          </a:p>
          <a:p>
            <a:pPr>
              <a:buFont typeface="Wingdings" charset="2"/>
              <a:buChar char="§"/>
            </a:pPr>
            <a:r>
              <a:rPr lang="en-US" sz="1800" dirty="0" smtClean="0">
                <a:latin typeface="Helvetica"/>
                <a:cs typeface="Helvetica"/>
              </a:rPr>
              <a:t>AUC: 0.6488, ROC:</a:t>
            </a:r>
            <a:endParaRPr lang="en-US" sz="2000" dirty="0" smtClean="0">
              <a:latin typeface="Helvetica"/>
              <a:cs typeface="Helvetica"/>
            </a:endParaRPr>
          </a:p>
          <a:p>
            <a:pPr>
              <a:buFont typeface="Wingdings" charset="2"/>
              <a:buChar char="§"/>
            </a:pPr>
            <a:endParaRPr lang="en-US" sz="2000" dirty="0" smtClean="0">
              <a:latin typeface="Helvetica"/>
              <a:cs typeface="Helvetica"/>
            </a:endParaRPr>
          </a:p>
        </p:txBody>
      </p:sp>
      <p:pic>
        <p:nvPicPr>
          <p:cNvPr id="6" name="Picture 5"/>
          <p:cNvPicPr>
            <a:picLocks noChangeAspect="1"/>
          </p:cNvPicPr>
          <p:nvPr/>
        </p:nvPicPr>
        <p:blipFill>
          <a:blip r:embed="rId2"/>
          <a:stretch>
            <a:fillRect/>
          </a:stretch>
        </p:blipFill>
        <p:spPr>
          <a:xfrm>
            <a:off x="516912" y="4133671"/>
            <a:ext cx="2954331" cy="209510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56029498"/>
              </p:ext>
            </p:extLst>
          </p:nvPr>
        </p:nvGraphicFramePr>
        <p:xfrm>
          <a:off x="4576491" y="4133671"/>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950</a:t>
                      </a:r>
                      <a:endParaRPr lang="en-US" sz="1600" dirty="0">
                        <a:latin typeface="Helvetica"/>
                        <a:cs typeface="Helvetica"/>
                      </a:endParaRPr>
                    </a:p>
                  </a:txBody>
                  <a:tcPr/>
                </a:tc>
                <a:tc>
                  <a:txBody>
                    <a:bodyPr/>
                    <a:lstStyle/>
                    <a:p>
                      <a:r>
                        <a:rPr lang="en-US" sz="1600" dirty="0" smtClean="0">
                          <a:latin typeface="Helvetica"/>
                          <a:cs typeface="Helvetica"/>
                        </a:rPr>
                        <a:t>582</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599</a:t>
                      </a:r>
                      <a:endParaRPr lang="en-US" sz="1600" dirty="0">
                        <a:latin typeface="Helvetica"/>
                        <a:cs typeface="Helvetica"/>
                      </a:endParaRPr>
                    </a:p>
                  </a:txBody>
                  <a:tcPr/>
                </a:tc>
                <a:tc>
                  <a:txBody>
                    <a:bodyPr/>
                    <a:lstStyle/>
                    <a:p>
                      <a:r>
                        <a:rPr lang="en-US" sz="1600" dirty="0" smtClean="0">
                          <a:latin typeface="Helvetica"/>
                          <a:cs typeface="Helvetica"/>
                        </a:rPr>
                        <a:t>907</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907/(599+907)</a:t>
                      </a:r>
                      <a:r>
                        <a:rPr lang="en-US" sz="1600" baseline="0" dirty="0" smtClean="0">
                          <a:latin typeface="Helvetica"/>
                          <a:cs typeface="Helvetica"/>
                        </a:rPr>
                        <a:t> = 0.60</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950/(950+582) = 0.62</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476432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TAKEAWAYS/NEXT STEPS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Grand lesson: more opportunities for better FEATURE COLLECTION AND ENGINEERING!</a:t>
            </a:r>
          </a:p>
          <a:p>
            <a:pPr lvl="1">
              <a:buFont typeface="Wingdings" charset="2"/>
              <a:buChar char="§"/>
            </a:pPr>
            <a:r>
              <a:rPr lang="en-US" sz="1800" dirty="0" smtClean="0">
                <a:latin typeface="Helvetica"/>
                <a:cs typeface="Helvetica"/>
              </a:rPr>
              <a:t>Lots of features…not a whole lot of which were useful</a:t>
            </a:r>
          </a:p>
          <a:p>
            <a:pPr lvl="1">
              <a:buFont typeface="Wingdings" charset="2"/>
              <a:buChar char="§"/>
            </a:pPr>
            <a:r>
              <a:rPr lang="en-US" sz="1800" dirty="0" smtClean="0">
                <a:latin typeface="Helvetica"/>
                <a:cs typeface="Helvetica"/>
              </a:rPr>
              <a:t>Gathered too many features that were correlated</a:t>
            </a:r>
          </a:p>
          <a:p>
            <a:pPr lvl="1">
              <a:buFont typeface="Wingdings" charset="2"/>
              <a:buChar char="§"/>
            </a:pPr>
            <a:r>
              <a:rPr lang="en-US" sz="1800" dirty="0" smtClean="0">
                <a:latin typeface="Helvetica"/>
                <a:cs typeface="Helvetica"/>
              </a:rPr>
              <a:t>Gathered features that were </a:t>
            </a:r>
            <a:r>
              <a:rPr lang="en-US" sz="1800" dirty="0" smtClean="0">
                <a:latin typeface="Helvetica"/>
                <a:cs typeface="Helvetica"/>
              </a:rPr>
              <a:t>possibly </a:t>
            </a:r>
            <a:r>
              <a:rPr lang="en-US" sz="1800" dirty="0" smtClean="0">
                <a:latin typeface="Helvetica"/>
                <a:cs typeface="Helvetica"/>
              </a:rPr>
              <a:t>at the wrong ‘scale’, geographically (e.g. neighborhood cluster vs. census tract)</a:t>
            </a:r>
          </a:p>
          <a:p>
            <a:pPr lvl="1">
              <a:buFont typeface="Wingdings" charset="2"/>
              <a:buChar char="§"/>
            </a:pPr>
            <a:r>
              <a:rPr lang="en-US" sz="1800" dirty="0" smtClean="0">
                <a:latin typeface="Helvetica"/>
                <a:cs typeface="Helvetica"/>
              </a:rPr>
              <a:t>Probably could have explored the features I had a bit more</a:t>
            </a:r>
          </a:p>
          <a:p>
            <a:pPr lvl="1">
              <a:buFont typeface="Wingdings" charset="2"/>
              <a:buChar char="§"/>
            </a:pPr>
            <a:endParaRPr lang="en-US" sz="1800" dirty="0">
              <a:latin typeface="Helvetica"/>
              <a:cs typeface="Helvetica"/>
            </a:endParaRPr>
          </a:p>
          <a:p>
            <a:pPr>
              <a:buFont typeface="Wingdings" charset="2"/>
              <a:buChar char="§"/>
            </a:pPr>
            <a:r>
              <a:rPr lang="en-US" sz="2200" dirty="0" smtClean="0">
                <a:latin typeface="Helvetica"/>
                <a:cs typeface="Helvetica"/>
              </a:rPr>
              <a:t>Next steps:</a:t>
            </a:r>
          </a:p>
          <a:p>
            <a:pPr lvl="1">
              <a:buFont typeface="Wingdings" charset="2"/>
              <a:buChar char="§"/>
            </a:pPr>
            <a:r>
              <a:rPr lang="en-US" sz="1800" dirty="0" smtClean="0">
                <a:latin typeface="Helvetica"/>
                <a:cs typeface="Helvetica"/>
              </a:rPr>
              <a:t>Continue to explore the features I have</a:t>
            </a:r>
          </a:p>
          <a:p>
            <a:pPr lvl="2">
              <a:buFont typeface="Wingdings" charset="2"/>
              <a:buChar char="§"/>
            </a:pPr>
            <a:r>
              <a:rPr lang="en-US" sz="1400" dirty="0" smtClean="0">
                <a:latin typeface="Helvetica"/>
                <a:cs typeface="Helvetica"/>
              </a:rPr>
              <a:t>Use dummy variables for neighborhood clusters or census tract</a:t>
            </a:r>
          </a:p>
          <a:p>
            <a:pPr lvl="1">
              <a:buFont typeface="Wingdings" charset="2"/>
              <a:buChar char="§"/>
            </a:pPr>
            <a:r>
              <a:rPr lang="en-US" sz="1800" dirty="0" smtClean="0">
                <a:latin typeface="Helvetica"/>
                <a:cs typeface="Helvetica"/>
              </a:rPr>
              <a:t>Explore </a:t>
            </a:r>
            <a:r>
              <a:rPr lang="en-US" sz="1800" dirty="0" err="1" smtClean="0">
                <a:latin typeface="Helvetica"/>
                <a:cs typeface="Helvetica"/>
              </a:rPr>
              <a:t>geopandas</a:t>
            </a:r>
            <a:r>
              <a:rPr lang="en-US" sz="1800" dirty="0" smtClean="0">
                <a:latin typeface="Helvetica"/>
                <a:cs typeface="Helvetica"/>
              </a:rPr>
              <a:t>/how to use geospatial data better</a:t>
            </a:r>
          </a:p>
          <a:p>
            <a:pPr>
              <a:buFont typeface="Wingdings" charset="2"/>
              <a:buChar char="§"/>
            </a:pPr>
            <a:endParaRPr lang="en-US" sz="2200" dirty="0" smtClean="0">
              <a:latin typeface="Helvetica"/>
              <a:cs typeface="Helvetica"/>
            </a:endParaRPr>
          </a:p>
          <a:p>
            <a:pPr lvl="1">
              <a:buFont typeface="Wingdings" charset="2"/>
              <a:buChar char="§"/>
            </a:pPr>
            <a:endParaRPr lang="en-US" sz="1800" dirty="0" smtClean="0">
              <a:latin typeface="Helvetica"/>
              <a:cs typeface="Helvetica"/>
            </a:endParaRPr>
          </a:p>
          <a:p>
            <a:pPr lvl="1">
              <a:buFont typeface="Wingdings" charset="2"/>
              <a:buChar char="§"/>
            </a:pPr>
            <a:endParaRPr lang="en-US" sz="1800" dirty="0">
              <a:latin typeface="Helvetica"/>
              <a:cs typeface="Helvetica"/>
            </a:endParaRPr>
          </a:p>
          <a:p>
            <a:pPr>
              <a:buFont typeface="Wingdings" charset="2"/>
              <a:buChar char="§"/>
            </a:pPr>
            <a:endParaRPr lang="en-US" sz="1800" dirty="0" smtClean="0">
              <a:latin typeface="Helvetica"/>
              <a:cs typeface="Helvetica"/>
            </a:endParaRPr>
          </a:p>
        </p:txBody>
      </p:sp>
    </p:spTree>
    <p:extLst>
      <p:ext uri="{BB962C8B-B14F-4D97-AF65-F5344CB8AC3E}">
        <p14:creationId xmlns:p14="http://schemas.microsoft.com/office/powerpoint/2010/main" val="60223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alphaModFix amt="96000"/>
            <a:extLst>
              <a:ext uri="{28A0092B-C50C-407E-A947-70E740481C1C}">
                <a14:useLocalDpi xmlns:a14="http://schemas.microsoft.com/office/drawing/2010/main" val="0"/>
              </a:ext>
            </a:extLst>
          </a:blip>
          <a:srcRect/>
          <a:stretch>
            <a:fillRect/>
          </a:stretch>
        </p:blipFill>
        <p:spPr bwMode="auto">
          <a:xfrm>
            <a:off x="4117243" y="1143000"/>
            <a:ext cx="4597791" cy="5420515"/>
          </a:xfrm>
          <a:prstGeom prst="rect">
            <a:avLst/>
          </a:prstGeom>
          <a:noFill/>
          <a:ln>
            <a:noFill/>
          </a:ln>
        </p:spPr>
      </p:pic>
      <p:sp>
        <p:nvSpPr>
          <p:cNvPr id="2" name="Title 1"/>
          <p:cNvSpPr>
            <a:spLocks noGrp="1"/>
          </p:cNvSpPr>
          <p:nvPr>
            <p:ph type="title"/>
          </p:nvPr>
        </p:nvSpPr>
        <p:spPr>
          <a:xfrm>
            <a:off x="214846" y="0"/>
            <a:ext cx="8694071" cy="1143000"/>
          </a:xfrm>
        </p:spPr>
        <p:txBody>
          <a:bodyPr>
            <a:normAutofit/>
          </a:bodyPr>
          <a:lstStyle/>
          <a:p>
            <a:pPr algn="l"/>
            <a:r>
              <a:rPr lang="en-US" dirty="0" smtClean="0">
                <a:latin typeface="Helvetica"/>
                <a:cs typeface="Helvetica"/>
              </a:rPr>
              <a:t>NOTE ON ‘CENSUS_TRACT’</a:t>
            </a:r>
            <a:endParaRPr lang="en-US" dirty="0">
              <a:latin typeface="Helvetica"/>
              <a:cs typeface="Helvetica"/>
            </a:endParaRPr>
          </a:p>
        </p:txBody>
      </p:sp>
      <p:sp>
        <p:nvSpPr>
          <p:cNvPr id="3" name="Content Placeholder 2"/>
          <p:cNvSpPr>
            <a:spLocks noGrp="1"/>
          </p:cNvSpPr>
          <p:nvPr>
            <p:ph idx="1"/>
          </p:nvPr>
        </p:nvSpPr>
        <p:spPr>
          <a:xfrm>
            <a:off x="282705" y="973836"/>
            <a:ext cx="3100551" cy="6987926"/>
          </a:xfrm>
        </p:spPr>
        <p:txBody>
          <a:bodyPr>
            <a:normAutofit/>
          </a:bodyPr>
          <a:lstStyle/>
          <a:p>
            <a:pPr>
              <a:buFont typeface="Wingdings" charset="2"/>
              <a:buChar char="§"/>
            </a:pPr>
            <a:r>
              <a:rPr lang="en-US" sz="1800" dirty="0" smtClean="0">
                <a:latin typeface="Helvetica"/>
                <a:cs typeface="Helvetica"/>
              </a:rPr>
              <a:t>Census tract is currently represented in the data as a number (e.g. 1 through 111)</a:t>
            </a:r>
          </a:p>
          <a:p>
            <a:pPr>
              <a:buFont typeface="Wingdings" charset="2"/>
              <a:buChar char="§"/>
            </a:pPr>
            <a:r>
              <a:rPr lang="en-US" sz="1800" dirty="0" smtClean="0">
                <a:latin typeface="Helvetica"/>
                <a:cs typeface="Helvetica"/>
              </a:rPr>
              <a:t>There is no ordinal value to the numbering, but the numbers correspond generally to the geographic quadrants in DC and homicide rates</a:t>
            </a:r>
          </a:p>
          <a:p>
            <a:pPr>
              <a:buFont typeface="Wingdings" charset="2"/>
              <a:buChar char="§"/>
            </a:pPr>
            <a:r>
              <a:rPr lang="en-US" sz="1800" dirty="0" smtClean="0">
                <a:latin typeface="Helvetica"/>
                <a:cs typeface="Helvetica"/>
              </a:rPr>
              <a:t>Census tracts numbered above 75 contain all of the areas in DC that have the highest homicide rates</a:t>
            </a:r>
          </a:p>
          <a:p>
            <a:pPr>
              <a:buFont typeface="Wingdings" charset="2"/>
              <a:buChar char="§"/>
            </a:pPr>
            <a:r>
              <a:rPr lang="en-US" sz="1800" dirty="0" smtClean="0">
                <a:latin typeface="Helvetica"/>
                <a:cs typeface="Helvetica"/>
              </a:rPr>
              <a:t>Probably should have created dummy variables with this feature</a:t>
            </a:r>
            <a:endParaRPr lang="en-US" sz="20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p:nvPr/>
        </p:nvPicPr>
        <p:blipFill rotWithShape="1">
          <a:blip r:embed="rId3">
            <a:alphaModFix amt="54000"/>
            <a:extLst>
              <a:ext uri="{28A0092B-C50C-407E-A947-70E740481C1C}">
                <a14:useLocalDpi xmlns:a14="http://schemas.microsoft.com/office/drawing/2010/main" val="0"/>
              </a:ext>
            </a:extLst>
          </a:blip>
          <a:srcRect b="56268"/>
          <a:stretch/>
        </p:blipFill>
        <p:spPr bwMode="auto">
          <a:xfrm>
            <a:off x="3538360" y="1066021"/>
            <a:ext cx="5002179" cy="5497494"/>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538360" y="6387671"/>
            <a:ext cx="5703332" cy="584776"/>
          </a:xfrm>
          <a:prstGeom prst="rect">
            <a:avLst/>
          </a:prstGeom>
        </p:spPr>
        <p:txBody>
          <a:bodyPr wrap="square">
            <a:spAutoFit/>
          </a:bodyPr>
          <a:lstStyle/>
          <a:p>
            <a:r>
              <a:rPr lang="en-US" sz="800" dirty="0" smtClean="0"/>
              <a:t>Homicide graphic </a:t>
            </a:r>
            <a:r>
              <a:rPr lang="en-US" sz="800" dirty="0" err="1" smtClean="0"/>
              <a:t>source:</a:t>
            </a:r>
            <a:r>
              <a:rPr lang="en-US" sz="800" dirty="0" err="1" smtClean="0">
                <a:hlinkClick r:id="rId4"/>
              </a:rPr>
              <a:t>http</a:t>
            </a:r>
            <a:r>
              <a:rPr lang="en-US" sz="800" dirty="0">
                <a:hlinkClick r:id="rId4"/>
              </a:rPr>
              <a:t>://www.washingtonpost.com/local/crime/a-deadly-dc-community-that-has-yet-to-improve/2015/08/06/7abf3f60-3c94-11e5-b3ac-</a:t>
            </a:r>
            <a:r>
              <a:rPr lang="en-US" sz="800" dirty="0" smtClean="0">
                <a:hlinkClick r:id="rId4"/>
              </a:rPr>
              <a:t>8a79bc44e5e2_graphic.html</a:t>
            </a:r>
            <a:endParaRPr lang="en-US" sz="800" dirty="0" smtClean="0"/>
          </a:p>
          <a:p>
            <a:endParaRPr lang="en-US" sz="800" dirty="0"/>
          </a:p>
        </p:txBody>
      </p:sp>
    </p:spTree>
    <p:extLst>
      <p:ext uri="{BB962C8B-B14F-4D97-AF65-F5344CB8AC3E}">
        <p14:creationId xmlns:p14="http://schemas.microsoft.com/office/powerpoint/2010/main" val="409759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28374A"/>
                </a:solidFill>
                <a:latin typeface="Helvetica"/>
                <a:cs typeface="Helvetica"/>
              </a:rPr>
              <a:t>PROBLEM</a:t>
            </a:r>
            <a:endParaRPr lang="en-US" dirty="0">
              <a:solidFill>
                <a:srgbClr val="28374A"/>
              </a:solidFill>
              <a:latin typeface="Helvetica"/>
              <a:cs typeface="Helvetica"/>
            </a:endParaRPr>
          </a:p>
        </p:txBody>
      </p:sp>
      <p:sp>
        <p:nvSpPr>
          <p:cNvPr id="3" name="Content Placeholder 2"/>
          <p:cNvSpPr>
            <a:spLocks noGrp="1"/>
          </p:cNvSpPr>
          <p:nvPr>
            <p:ph idx="1"/>
          </p:nvPr>
        </p:nvSpPr>
        <p:spPr>
          <a:xfrm>
            <a:off x="457200" y="1285626"/>
            <a:ext cx="8229600" cy="4525963"/>
          </a:xfrm>
        </p:spPr>
        <p:txBody>
          <a:bodyPr>
            <a:normAutofit/>
          </a:bodyPr>
          <a:lstStyle/>
          <a:p>
            <a:pPr marL="0" indent="0">
              <a:buNone/>
            </a:pPr>
            <a:r>
              <a:rPr lang="en-US" sz="2800" dirty="0" smtClean="0">
                <a:solidFill>
                  <a:srgbClr val="28374A"/>
                </a:solidFill>
              </a:rPr>
              <a:t>While crime rates in DC have steadily decreased over the past 20 years, DC still struggles with relatively high crime rates like most major US cities.</a:t>
            </a:r>
            <a:endParaRPr lang="en-US" sz="2800" dirty="0">
              <a:solidFill>
                <a:srgbClr val="28374A"/>
              </a:solidFill>
            </a:endParaRPr>
          </a:p>
        </p:txBody>
      </p:sp>
      <p:pic>
        <p:nvPicPr>
          <p:cNvPr id="4" name="Picture 3"/>
          <p:cNvPicPr>
            <a:picLocks noChangeAspect="1"/>
          </p:cNvPicPr>
          <p:nvPr/>
        </p:nvPicPr>
        <p:blipFill rotWithShape="1">
          <a:blip r:embed="rId2"/>
          <a:srcRect t="19012"/>
          <a:stretch/>
        </p:blipFill>
        <p:spPr>
          <a:xfrm>
            <a:off x="422244" y="3215643"/>
            <a:ext cx="4142849" cy="3176321"/>
          </a:xfrm>
          <a:prstGeom prst="rect">
            <a:avLst/>
          </a:prstGeom>
        </p:spPr>
      </p:pic>
      <p:pic>
        <p:nvPicPr>
          <p:cNvPr id="5" name="Picture 4"/>
          <p:cNvPicPr>
            <a:picLocks noChangeAspect="1"/>
          </p:cNvPicPr>
          <p:nvPr/>
        </p:nvPicPr>
        <p:blipFill>
          <a:blip r:embed="rId3"/>
          <a:stretch>
            <a:fillRect/>
          </a:stretch>
        </p:blipFill>
        <p:spPr>
          <a:xfrm>
            <a:off x="4804906" y="3215644"/>
            <a:ext cx="4011625" cy="3176320"/>
          </a:xfrm>
          <a:prstGeom prst="rect">
            <a:avLst/>
          </a:prstGeom>
        </p:spPr>
      </p:pic>
      <p:sp>
        <p:nvSpPr>
          <p:cNvPr id="6" name="TextBox 5"/>
          <p:cNvSpPr txBox="1"/>
          <p:nvPr/>
        </p:nvSpPr>
        <p:spPr>
          <a:xfrm>
            <a:off x="473372" y="2764754"/>
            <a:ext cx="4331534" cy="369332"/>
          </a:xfrm>
          <a:prstGeom prst="rect">
            <a:avLst/>
          </a:prstGeom>
          <a:noFill/>
        </p:spPr>
        <p:txBody>
          <a:bodyPr wrap="none" rtlCol="0">
            <a:spAutoFit/>
          </a:bodyPr>
          <a:lstStyle/>
          <a:p>
            <a:r>
              <a:rPr lang="en-US" dirty="0" smtClean="0">
                <a:solidFill>
                  <a:srgbClr val="28374A"/>
                </a:solidFill>
              </a:rPr>
              <a:t>Washington Post article from June 25, 2015:</a:t>
            </a:r>
            <a:endParaRPr lang="en-US" dirty="0">
              <a:solidFill>
                <a:srgbClr val="28374A"/>
              </a:solidFill>
            </a:endParaRPr>
          </a:p>
        </p:txBody>
      </p:sp>
      <p:sp>
        <p:nvSpPr>
          <p:cNvPr id="7" name="TextBox 6"/>
          <p:cNvSpPr txBox="1"/>
          <p:nvPr/>
        </p:nvSpPr>
        <p:spPr>
          <a:xfrm>
            <a:off x="422244" y="6490634"/>
            <a:ext cx="8597877" cy="230832"/>
          </a:xfrm>
          <a:prstGeom prst="rect">
            <a:avLst/>
          </a:prstGeom>
          <a:noFill/>
        </p:spPr>
        <p:txBody>
          <a:bodyPr wrap="none" rtlCol="0">
            <a:spAutoFit/>
          </a:bodyPr>
          <a:lstStyle/>
          <a:p>
            <a:r>
              <a:rPr lang="en-US" sz="900" dirty="0" smtClean="0"/>
              <a:t>SOURCE: http://</a:t>
            </a:r>
            <a:r>
              <a:rPr lang="en-US" sz="900" dirty="0" err="1" smtClean="0"/>
              <a:t>www.washingtonpost.com</a:t>
            </a:r>
            <a:r>
              <a:rPr lang="en-US" sz="900" dirty="0" smtClean="0"/>
              <a:t>/local/crime/dc-homicides-jump-20-percent-amid-a-surge-in-may-june/2015/06/25/2effd93c-1b37-11e5-93b7-5eddc056ad8a_story.html</a:t>
            </a:r>
            <a:endParaRPr lang="en-US" sz="900" dirty="0"/>
          </a:p>
        </p:txBody>
      </p:sp>
    </p:spTree>
    <p:extLst>
      <p:ext uri="{BB962C8B-B14F-4D97-AF65-F5344CB8AC3E}">
        <p14:creationId xmlns:p14="http://schemas.microsoft.com/office/powerpoint/2010/main" val="418978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QUESTION</a:t>
            </a:r>
            <a:endParaRPr lang="en-US" dirty="0">
              <a:latin typeface="Helvetica"/>
              <a:cs typeface="Helvetica"/>
            </a:endParaRPr>
          </a:p>
        </p:txBody>
      </p:sp>
      <p:sp>
        <p:nvSpPr>
          <p:cNvPr id="3" name="Content Placeholder 2"/>
          <p:cNvSpPr>
            <a:spLocks noGrp="1"/>
          </p:cNvSpPr>
          <p:nvPr>
            <p:ph idx="1"/>
          </p:nvPr>
        </p:nvSpPr>
        <p:spPr>
          <a:xfrm>
            <a:off x="457200" y="1600200"/>
            <a:ext cx="8229600" cy="4815922"/>
          </a:xfrm>
        </p:spPr>
        <p:txBody>
          <a:bodyPr>
            <a:normAutofit fontScale="77500" lnSpcReduction="20000"/>
          </a:bodyPr>
          <a:lstStyle/>
          <a:p>
            <a:pPr>
              <a:buFont typeface="Wingdings" charset="2"/>
              <a:buChar char="§"/>
            </a:pPr>
            <a:r>
              <a:rPr lang="en-US" sz="3900" dirty="0" smtClean="0">
                <a:latin typeface="Helvetica"/>
                <a:cs typeface="Helvetica"/>
              </a:rPr>
              <a:t>Given a crime committed, can I predict whether or not it is a violent crime or nonviolent crime?</a:t>
            </a:r>
          </a:p>
          <a:p>
            <a:pPr lvl="1">
              <a:buFont typeface="Wingdings" charset="2"/>
              <a:buChar char="§"/>
            </a:pPr>
            <a:r>
              <a:rPr lang="en-US" dirty="0" smtClean="0">
                <a:latin typeface="Helvetica"/>
                <a:cs typeface="Helvetica"/>
              </a:rPr>
              <a:t>Particularly, with a focus on location in DC (e.g. neighborhood), and time of year (</a:t>
            </a:r>
            <a:r>
              <a:rPr lang="en-US" dirty="0" err="1" smtClean="0">
                <a:latin typeface="Helvetica"/>
                <a:cs typeface="Helvetica"/>
              </a:rPr>
              <a:t>e.g</a:t>
            </a:r>
            <a:r>
              <a:rPr lang="en-US" dirty="0" smtClean="0">
                <a:latin typeface="Helvetica"/>
                <a:cs typeface="Helvetica"/>
              </a:rPr>
              <a:t> season and months)</a:t>
            </a:r>
          </a:p>
          <a:p>
            <a:pPr lvl="1">
              <a:buFont typeface="Wingdings" charset="2"/>
              <a:buChar char="§"/>
            </a:pPr>
            <a:r>
              <a:rPr lang="en-US" dirty="0" smtClean="0">
                <a:latin typeface="Helvetica"/>
                <a:cs typeface="Helvetica"/>
              </a:rPr>
              <a:t>Violent crime includes: homicide, assault, robbery, sexual abuse</a:t>
            </a:r>
          </a:p>
          <a:p>
            <a:pPr marL="457200" lvl="1" indent="0">
              <a:buNone/>
            </a:pPr>
            <a:endParaRPr lang="en-US" dirty="0" smtClean="0">
              <a:latin typeface="Helvetica"/>
              <a:cs typeface="Helvetica"/>
            </a:endParaRPr>
          </a:p>
          <a:p>
            <a:pPr lvl="1">
              <a:buFont typeface="Wingdings" charset="2"/>
              <a:buChar char="§"/>
            </a:pPr>
            <a:endParaRPr lang="en-US" dirty="0" smtClean="0">
              <a:latin typeface="Helvetica"/>
              <a:cs typeface="Helvetica"/>
            </a:endParaRPr>
          </a:p>
          <a:p>
            <a:pPr>
              <a:buFont typeface="Wingdings" charset="2"/>
              <a:buChar char="§"/>
            </a:pPr>
            <a:r>
              <a:rPr lang="en-US" sz="3900" dirty="0" smtClean="0">
                <a:latin typeface="Helvetica"/>
                <a:cs typeface="Helvetica"/>
              </a:rPr>
              <a:t>Data sources:</a:t>
            </a:r>
          </a:p>
          <a:p>
            <a:pPr lvl="1">
              <a:buFont typeface="Wingdings" charset="2"/>
              <a:buChar char="§"/>
            </a:pPr>
            <a:r>
              <a:rPr lang="en-US" dirty="0" smtClean="0">
                <a:latin typeface="Helvetica"/>
                <a:cs typeface="Helvetica"/>
              </a:rPr>
              <a:t>DC Crime data for 2014</a:t>
            </a:r>
          </a:p>
          <a:p>
            <a:pPr lvl="1">
              <a:buFont typeface="Wingdings" charset="2"/>
              <a:buChar char="§"/>
            </a:pPr>
            <a:r>
              <a:rPr lang="en-US" dirty="0" smtClean="0">
                <a:latin typeface="Helvetica"/>
                <a:cs typeface="Helvetica"/>
              </a:rPr>
              <a:t>DC Neighborhood data</a:t>
            </a:r>
          </a:p>
          <a:p>
            <a:pPr lvl="1">
              <a:buFont typeface="Wingdings" charset="2"/>
              <a:buChar char="§"/>
            </a:pPr>
            <a:r>
              <a:rPr lang="en-US" dirty="0" smtClean="0">
                <a:latin typeface="Helvetica"/>
                <a:cs typeface="Helvetica"/>
              </a:rPr>
              <a:t>DC Weather for 2014</a:t>
            </a: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102473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321880"/>
            <a:ext cx="8229600" cy="4525963"/>
          </a:xfrm>
        </p:spPr>
        <p:txBody>
          <a:bodyPr/>
          <a:lstStyle/>
          <a:p>
            <a:pPr>
              <a:buFont typeface="Wingdings" charset="2"/>
              <a:buChar char="§"/>
            </a:pPr>
            <a:r>
              <a:rPr lang="en-US" dirty="0" smtClean="0">
                <a:latin typeface="Helvetica"/>
                <a:cs typeface="Helvetica"/>
              </a:rPr>
              <a:t>2014 DC Crime data </a:t>
            </a:r>
          </a:p>
          <a:p>
            <a:pPr lvl="1">
              <a:buFont typeface="Wingdings" charset="2"/>
              <a:buChar char="§"/>
            </a:pPr>
            <a:r>
              <a:rPr lang="en-US" dirty="0" smtClean="0">
                <a:latin typeface="Helvetica"/>
                <a:cs typeface="Helvetica"/>
              </a:rPr>
              <a:t>Source: DC Government Open Data portal</a:t>
            </a:r>
          </a:p>
          <a:p>
            <a:pPr lvl="1">
              <a:buFont typeface="Wingdings" charset="2"/>
              <a:buChar char="§"/>
            </a:pPr>
            <a:r>
              <a:rPr lang="en-US" dirty="0" smtClean="0">
                <a:latin typeface="Helvetica"/>
                <a:cs typeface="Helvetica"/>
              </a:rPr>
              <a:t>Shape: (38388, 21)</a:t>
            </a:r>
          </a:p>
          <a:p>
            <a:pPr lvl="1">
              <a:buFont typeface="Wingdings" charset="2"/>
              <a:buChar char="§"/>
            </a:pPr>
            <a:r>
              <a:rPr lang="en-US" dirty="0" smtClean="0">
                <a:latin typeface="Helvetica"/>
                <a:cs typeface="Helvetica"/>
              </a:rPr>
              <a:t>Rows: Crime incidents for all of 2014</a:t>
            </a:r>
          </a:p>
          <a:p>
            <a:pPr lvl="1">
              <a:buFont typeface="Wingdings" charset="2"/>
              <a:buChar char="§"/>
            </a:pPr>
            <a:r>
              <a:rPr lang="en-US" dirty="0" smtClean="0">
                <a:latin typeface="Helvetica"/>
                <a:cs typeface="Helvetica"/>
              </a:rPr>
              <a:t>21 Columns: </a:t>
            </a:r>
          </a:p>
        </p:txBody>
      </p:sp>
      <p:sp>
        <p:nvSpPr>
          <p:cNvPr id="4" name="Rectangle 3"/>
          <p:cNvSpPr/>
          <p:nvPr/>
        </p:nvSpPr>
        <p:spPr>
          <a:xfrm>
            <a:off x="3513028" y="3441680"/>
            <a:ext cx="4572000" cy="3416320"/>
          </a:xfrm>
          <a:prstGeom prst="rect">
            <a:avLst/>
          </a:prstGeom>
        </p:spPr>
        <p:txBody>
          <a:bodyPr>
            <a:spAutoFit/>
          </a:bodyPr>
          <a:lstStyle/>
          <a:p>
            <a:pPr marL="342900" lvl="0" indent="-342900">
              <a:buFont typeface="+mj-lt"/>
              <a:buAutoNum type="arabicPeriod"/>
            </a:pPr>
            <a:r>
              <a:rPr lang="en-US" dirty="0" err="1"/>
              <a:t>ccn</a:t>
            </a:r>
            <a:r>
              <a:rPr lang="en-US" dirty="0"/>
              <a:t> </a:t>
            </a:r>
          </a:p>
          <a:p>
            <a:pPr marL="342900" lvl="0" indent="-342900">
              <a:buFont typeface="+mj-lt"/>
              <a:buAutoNum type="arabicPeriod"/>
            </a:pPr>
            <a:r>
              <a:rPr lang="en-US" dirty="0" err="1"/>
              <a:t>reportdatetime</a:t>
            </a:r>
            <a:r>
              <a:rPr lang="en-US" dirty="0"/>
              <a:t> </a:t>
            </a:r>
          </a:p>
          <a:p>
            <a:pPr marL="342900" lvl="0" indent="-342900">
              <a:buFont typeface="+mj-lt"/>
              <a:buAutoNum type="arabicPeriod"/>
            </a:pPr>
            <a:r>
              <a:rPr lang="en-US" dirty="0" err="1"/>
              <a:t>policeshift</a:t>
            </a:r>
            <a:r>
              <a:rPr lang="en-US" dirty="0"/>
              <a:t> </a:t>
            </a:r>
          </a:p>
          <a:p>
            <a:pPr marL="342900" lvl="0" indent="-342900">
              <a:buFont typeface="+mj-lt"/>
              <a:buAutoNum type="arabicPeriod"/>
            </a:pPr>
            <a:r>
              <a:rPr lang="en-US" dirty="0"/>
              <a:t>offense </a:t>
            </a:r>
          </a:p>
          <a:p>
            <a:pPr marL="342900" lvl="0" indent="-342900">
              <a:buFont typeface="+mj-lt"/>
              <a:buAutoNum type="arabicPeriod"/>
            </a:pPr>
            <a:r>
              <a:rPr lang="en-US" dirty="0"/>
              <a:t>method </a:t>
            </a:r>
          </a:p>
          <a:p>
            <a:pPr marL="342900" lvl="0" indent="-342900">
              <a:buFont typeface="+mj-lt"/>
              <a:buAutoNum type="arabicPeriod"/>
            </a:pPr>
            <a:r>
              <a:rPr lang="en-US" dirty="0" err="1"/>
              <a:t>lastmodifieddate</a:t>
            </a:r>
            <a:r>
              <a:rPr lang="en-US" dirty="0"/>
              <a:t> </a:t>
            </a:r>
          </a:p>
          <a:p>
            <a:pPr marL="342900" lvl="0" indent="-342900">
              <a:buFont typeface="+mj-lt"/>
              <a:buAutoNum type="arabicPeriod"/>
            </a:pPr>
            <a:r>
              <a:rPr lang="en-US" dirty="0" err="1"/>
              <a:t>blocksiteaddress</a:t>
            </a:r>
            <a:r>
              <a:rPr lang="en-US" dirty="0"/>
              <a:t> </a:t>
            </a:r>
          </a:p>
          <a:p>
            <a:pPr marL="342900" lvl="0" indent="-342900">
              <a:buFont typeface="+mj-lt"/>
              <a:buAutoNum type="arabicPeriod"/>
            </a:pPr>
            <a:r>
              <a:rPr lang="en-US" dirty="0" err="1"/>
              <a:t>blockxcoord</a:t>
            </a:r>
            <a:r>
              <a:rPr lang="en-US" dirty="0"/>
              <a:t> </a:t>
            </a:r>
          </a:p>
          <a:p>
            <a:pPr marL="342900" lvl="0" indent="-342900">
              <a:buFont typeface="+mj-lt"/>
              <a:buAutoNum type="arabicPeriod"/>
            </a:pPr>
            <a:r>
              <a:rPr lang="en-US" dirty="0" err="1"/>
              <a:t>blockycoord</a:t>
            </a:r>
            <a:r>
              <a:rPr lang="en-US" dirty="0"/>
              <a:t> </a:t>
            </a:r>
            <a:endParaRPr lang="en-US" dirty="0" smtClean="0"/>
          </a:p>
          <a:p>
            <a:pPr marL="342900" lvl="0" indent="-342900">
              <a:buFont typeface="+mj-lt"/>
              <a:buAutoNum type="arabicPeriod"/>
            </a:pPr>
            <a:r>
              <a:rPr lang="en-US" dirty="0" smtClean="0"/>
              <a:t>ward </a:t>
            </a:r>
          </a:p>
          <a:p>
            <a:pPr marL="342900" lvl="0" indent="-342900">
              <a:buFont typeface="+mj-lt"/>
              <a:buAutoNum type="arabicPeriod"/>
            </a:pPr>
            <a:r>
              <a:rPr lang="en-US" dirty="0" err="1" smtClean="0"/>
              <a:t>anc</a:t>
            </a:r>
            <a:r>
              <a:rPr lang="en-US" dirty="0" smtClean="0"/>
              <a:t> </a:t>
            </a:r>
          </a:p>
          <a:p>
            <a:pPr lvl="0"/>
            <a:endParaRPr lang="en-US" dirty="0"/>
          </a:p>
        </p:txBody>
      </p:sp>
      <p:sp>
        <p:nvSpPr>
          <p:cNvPr id="5" name="Rectangle 4"/>
          <p:cNvSpPr/>
          <p:nvPr/>
        </p:nvSpPr>
        <p:spPr>
          <a:xfrm>
            <a:off x="5799028" y="3441680"/>
            <a:ext cx="4572000" cy="2862323"/>
          </a:xfrm>
          <a:prstGeom prst="rect">
            <a:avLst/>
          </a:prstGeom>
        </p:spPr>
        <p:txBody>
          <a:bodyPr>
            <a:spAutoFit/>
          </a:bodyPr>
          <a:lstStyle/>
          <a:p>
            <a:pPr marL="342900" lvl="0" indent="-342900">
              <a:buFont typeface="+mj-lt"/>
              <a:buAutoNum type="arabicPeriod" startAt="12"/>
            </a:pPr>
            <a:r>
              <a:rPr lang="en-US" dirty="0" smtClean="0"/>
              <a:t>district </a:t>
            </a:r>
          </a:p>
          <a:p>
            <a:pPr marL="342900" lvl="0" indent="-342900">
              <a:buFont typeface="+mj-lt"/>
              <a:buAutoNum type="arabicPeriod" startAt="12"/>
            </a:pPr>
            <a:r>
              <a:rPr lang="en-US" dirty="0" err="1" smtClean="0">
                <a:solidFill>
                  <a:srgbClr val="000000"/>
                </a:solidFill>
              </a:rPr>
              <a:t>psa</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neighborhoodcluster</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businessimprovementdistrict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block_group</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census_tract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voting_precinct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start_date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end_date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esri_oid</a:t>
            </a:r>
            <a:endParaRPr lang="en-US" dirty="0">
              <a:solidFill>
                <a:srgbClr val="000000"/>
              </a:solidFill>
            </a:endParaRPr>
          </a:p>
        </p:txBody>
      </p:sp>
    </p:spTree>
    <p:extLst>
      <p:ext uri="{BB962C8B-B14F-4D97-AF65-F5344CB8AC3E}">
        <p14:creationId xmlns:p14="http://schemas.microsoft.com/office/powerpoint/2010/main" val="371514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a:t>
            </a:r>
          </a:p>
          <a:p>
            <a:pPr lvl="1">
              <a:buFont typeface="Wingdings" charset="2"/>
              <a:buChar char="§"/>
            </a:pPr>
            <a:r>
              <a:rPr lang="en-US" sz="2300" dirty="0" smtClean="0">
                <a:latin typeface="Helvetica"/>
                <a:cs typeface="Helvetica"/>
              </a:rPr>
              <a:t>Data is organized by “neighborhood cluster” (groupings of 3-5 neighborhoods throughout DC) </a:t>
            </a:r>
          </a:p>
        </p:txBody>
      </p:sp>
      <p:pic>
        <p:nvPicPr>
          <p:cNvPr id="4" name="Picture 3"/>
          <p:cNvPicPr>
            <a:picLocks noChangeAspect="1"/>
          </p:cNvPicPr>
          <p:nvPr/>
        </p:nvPicPr>
        <p:blipFill>
          <a:blip r:embed="rId3"/>
          <a:stretch>
            <a:fillRect/>
          </a:stretch>
        </p:blipFill>
        <p:spPr>
          <a:xfrm>
            <a:off x="665956" y="2620876"/>
            <a:ext cx="4408905" cy="3479954"/>
          </a:xfrm>
          <a:prstGeom prst="rect">
            <a:avLst/>
          </a:prstGeom>
        </p:spPr>
      </p:pic>
      <p:pic>
        <p:nvPicPr>
          <p:cNvPr id="5" name="Picture 4"/>
          <p:cNvPicPr>
            <a:picLocks noChangeAspect="1"/>
          </p:cNvPicPr>
          <p:nvPr/>
        </p:nvPicPr>
        <p:blipFill rotWithShape="1">
          <a:blip r:embed="rId4"/>
          <a:srcRect l="6023" t="2340"/>
          <a:stretch/>
        </p:blipFill>
        <p:spPr>
          <a:xfrm>
            <a:off x="5331413" y="2620876"/>
            <a:ext cx="3355387" cy="4184316"/>
          </a:xfrm>
          <a:prstGeom prst="rect">
            <a:avLst/>
          </a:prstGeom>
        </p:spPr>
      </p:pic>
      <p:sp>
        <p:nvSpPr>
          <p:cNvPr id="6" name="TextBox 5"/>
          <p:cNvSpPr txBox="1"/>
          <p:nvPr/>
        </p:nvSpPr>
        <p:spPr>
          <a:xfrm>
            <a:off x="1390315" y="5413690"/>
            <a:ext cx="4765954" cy="1200329"/>
          </a:xfrm>
          <a:prstGeom prst="rect">
            <a:avLst/>
          </a:prstGeom>
          <a:solidFill>
            <a:schemeClr val="accent6">
              <a:lumMod val="60000"/>
              <a:lumOff val="40000"/>
            </a:schemeClr>
          </a:solidFill>
        </p:spPr>
        <p:txBody>
          <a:bodyPr wrap="square" rtlCol="0">
            <a:spAutoFit/>
          </a:bodyPr>
          <a:lstStyle/>
          <a:p>
            <a:r>
              <a:rPr lang="en-US" dirty="0" smtClean="0"/>
              <a:t>Examples:</a:t>
            </a:r>
          </a:p>
          <a:p>
            <a:r>
              <a:rPr lang="en-US" dirty="0" smtClean="0"/>
              <a:t>Cluster 8: Downtown, Chinatown, Penn Quarter, Mt. Vernon </a:t>
            </a:r>
            <a:r>
              <a:rPr lang="en-US" dirty="0" err="1" smtClean="0"/>
              <a:t>Sq</a:t>
            </a:r>
            <a:r>
              <a:rPr lang="en-US" dirty="0" smtClean="0"/>
              <a:t>, North Capitol</a:t>
            </a:r>
          </a:p>
          <a:p>
            <a:r>
              <a:rPr lang="en-US" dirty="0" smtClean="0"/>
              <a:t>Cluster 26: Capitol Hill, Lincoln Park</a:t>
            </a:r>
            <a:endParaRPr lang="en-US" dirty="0"/>
          </a:p>
        </p:txBody>
      </p:sp>
    </p:spTree>
    <p:extLst>
      <p:ext uri="{BB962C8B-B14F-4D97-AF65-F5344CB8AC3E}">
        <p14:creationId xmlns:p14="http://schemas.microsoft.com/office/powerpoint/2010/main" val="1120142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 Web Scraper</a:t>
            </a:r>
          </a:p>
        </p:txBody>
      </p:sp>
      <p:pic>
        <p:nvPicPr>
          <p:cNvPr id="7" name="Picture 6"/>
          <p:cNvPicPr>
            <a:picLocks noChangeAspect="1"/>
          </p:cNvPicPr>
          <p:nvPr/>
        </p:nvPicPr>
        <p:blipFill>
          <a:blip r:embed="rId3"/>
          <a:stretch>
            <a:fillRect/>
          </a:stretch>
        </p:blipFill>
        <p:spPr>
          <a:xfrm>
            <a:off x="457200" y="1896061"/>
            <a:ext cx="3760900" cy="4192208"/>
          </a:xfrm>
          <a:prstGeom prst="rect">
            <a:avLst/>
          </a:prstGeom>
        </p:spPr>
      </p:pic>
      <p:sp>
        <p:nvSpPr>
          <p:cNvPr id="8" name="Rectangle 7"/>
          <p:cNvSpPr/>
          <p:nvPr/>
        </p:nvSpPr>
        <p:spPr>
          <a:xfrm>
            <a:off x="4436090" y="1896061"/>
            <a:ext cx="4568739" cy="4832092"/>
          </a:xfrm>
          <a:prstGeom prst="rect">
            <a:avLst/>
          </a:prstGeom>
        </p:spPr>
        <p:txBody>
          <a:bodyPr wrap="square">
            <a:spAutoFit/>
          </a:bodyPr>
          <a:lstStyle/>
          <a:p>
            <a:pPr lvl="0"/>
            <a:r>
              <a:rPr lang="en-US" sz="2200" dirty="0" smtClean="0"/>
              <a:t>Features Scraped for each neighborhood cluster:</a:t>
            </a:r>
          </a:p>
          <a:p>
            <a:pPr marL="342900" lvl="0" indent="-342900">
              <a:buFont typeface="+mj-lt"/>
              <a:buAutoNum type="arabicPeriod"/>
            </a:pPr>
            <a:r>
              <a:rPr lang="en-US" sz="2200" dirty="0" smtClean="0">
                <a:solidFill>
                  <a:srgbClr val="000000"/>
                </a:solidFill>
              </a:rPr>
              <a:t>population </a:t>
            </a:r>
            <a:r>
              <a:rPr lang="en-US" sz="2200" dirty="0">
                <a:solidFill>
                  <a:srgbClr val="000000"/>
                </a:solidFill>
              </a:rPr>
              <a:t>2010</a:t>
            </a:r>
          </a:p>
          <a:p>
            <a:pPr marL="342900" lvl="0" indent="-342900">
              <a:buFont typeface="+mj-lt"/>
              <a:buAutoNum type="arabicPeriod"/>
            </a:pPr>
            <a:r>
              <a:rPr lang="en-US" sz="2200" dirty="0">
                <a:solidFill>
                  <a:srgbClr val="000000"/>
                </a:solidFill>
              </a:rPr>
              <a:t>%African American </a:t>
            </a:r>
          </a:p>
          <a:p>
            <a:pPr marL="342900" lvl="0" indent="-342900">
              <a:buFont typeface="+mj-lt"/>
              <a:buAutoNum type="arabicPeriod"/>
            </a:pPr>
            <a:r>
              <a:rPr lang="en-US" sz="2200" dirty="0">
                <a:solidFill>
                  <a:srgbClr val="000000"/>
                </a:solidFill>
              </a:rPr>
              <a:t>%white</a:t>
            </a:r>
          </a:p>
          <a:p>
            <a:pPr marL="342900" lvl="0" indent="-342900">
              <a:buFont typeface="+mj-lt"/>
              <a:buAutoNum type="arabicPeriod"/>
            </a:pPr>
            <a:r>
              <a:rPr lang="en-US" sz="2200" dirty="0">
                <a:solidFill>
                  <a:srgbClr val="000000"/>
                </a:solidFill>
              </a:rPr>
              <a:t>%</a:t>
            </a:r>
            <a:r>
              <a:rPr lang="en-US" sz="2200" dirty="0" err="1">
                <a:solidFill>
                  <a:srgbClr val="000000"/>
                </a:solidFill>
              </a:rPr>
              <a:t>hispanic</a:t>
            </a:r>
            <a:endParaRPr lang="en-US" sz="2200" dirty="0">
              <a:solidFill>
                <a:srgbClr val="000000"/>
              </a:solidFill>
            </a:endParaRPr>
          </a:p>
          <a:p>
            <a:pPr marL="342900" lvl="0" indent="-342900">
              <a:buFont typeface="+mj-lt"/>
              <a:buAutoNum type="arabicPeriod"/>
            </a:pPr>
            <a:r>
              <a:rPr lang="en-US" sz="2200" dirty="0">
                <a:solidFill>
                  <a:srgbClr val="000000"/>
                </a:solidFill>
              </a:rPr>
              <a:t>%</a:t>
            </a:r>
            <a:r>
              <a:rPr lang="en-US" sz="2200" dirty="0" err="1">
                <a:solidFill>
                  <a:srgbClr val="000000"/>
                </a:solidFill>
              </a:rPr>
              <a:t>asian</a:t>
            </a:r>
            <a:endParaRPr lang="en-US" sz="2200" dirty="0">
              <a:solidFill>
                <a:srgbClr val="000000"/>
              </a:solidFill>
            </a:endParaRPr>
          </a:p>
          <a:p>
            <a:pPr marL="342900" lvl="0" indent="-342900">
              <a:buFont typeface="+mj-lt"/>
              <a:buAutoNum type="arabicPeriod"/>
            </a:pPr>
            <a:r>
              <a:rPr lang="en-US" sz="2200" dirty="0" err="1">
                <a:solidFill>
                  <a:srgbClr val="000000"/>
                </a:solidFill>
              </a:rPr>
              <a:t>poverty_rate</a:t>
            </a:r>
            <a:r>
              <a:rPr lang="en-US" sz="2200" dirty="0">
                <a:solidFill>
                  <a:srgbClr val="000000"/>
                </a:solidFill>
              </a:rPr>
              <a:t> 2008-2012</a:t>
            </a:r>
          </a:p>
          <a:p>
            <a:pPr marL="342900" lvl="0" indent="-342900">
              <a:buFont typeface="+mj-lt"/>
              <a:buAutoNum type="arabicPeriod"/>
            </a:pPr>
            <a:r>
              <a:rPr lang="en-US" sz="2200" dirty="0">
                <a:solidFill>
                  <a:srgbClr val="000000"/>
                </a:solidFill>
              </a:rPr>
              <a:t>unemployment rate 2008-2012</a:t>
            </a:r>
          </a:p>
          <a:p>
            <a:pPr marL="342900" lvl="0" indent="-342900">
              <a:buFont typeface="+mj-lt"/>
              <a:buAutoNum type="arabicPeriod"/>
            </a:pPr>
            <a:r>
              <a:rPr lang="en-US" sz="2200" dirty="0">
                <a:solidFill>
                  <a:srgbClr val="000000"/>
                </a:solidFill>
              </a:rPr>
              <a:t>employment rate 2008-2012</a:t>
            </a:r>
          </a:p>
          <a:p>
            <a:pPr marL="342900" lvl="0" indent="-342900">
              <a:buFont typeface="+mj-lt"/>
              <a:buAutoNum type="arabicPeriod"/>
            </a:pPr>
            <a:r>
              <a:rPr lang="en-US" sz="2200" dirty="0">
                <a:solidFill>
                  <a:srgbClr val="000000"/>
                </a:solidFill>
              </a:rPr>
              <a:t>no high school diploma 2008-2012</a:t>
            </a:r>
          </a:p>
          <a:p>
            <a:pPr marL="342900" lvl="0" indent="-342900">
              <a:buFont typeface="+mj-lt"/>
              <a:buAutoNum type="arabicPeriod"/>
            </a:pPr>
            <a:r>
              <a:rPr lang="en-US" sz="2200" dirty="0">
                <a:solidFill>
                  <a:srgbClr val="000000"/>
                </a:solidFill>
              </a:rPr>
              <a:t>average family income 2008-2012</a:t>
            </a:r>
          </a:p>
          <a:p>
            <a:pPr marL="342900" lvl="0" indent="-342900">
              <a:buFont typeface="+mj-lt"/>
              <a:buAutoNum type="arabicPeriod"/>
            </a:pPr>
            <a:r>
              <a:rPr lang="en-US" sz="2200" dirty="0">
                <a:solidFill>
                  <a:srgbClr val="000000"/>
                </a:solidFill>
              </a:rPr>
              <a:t>% receiving food stamps 2014</a:t>
            </a:r>
          </a:p>
          <a:p>
            <a:pPr marL="342900" lvl="0" indent="-342900">
              <a:buFont typeface="+mj-lt"/>
              <a:buAutoNum type="arabicPeriod"/>
            </a:pPr>
            <a:r>
              <a:rPr lang="en-US" sz="2200" dirty="0">
                <a:solidFill>
                  <a:srgbClr val="000000"/>
                </a:solidFill>
              </a:rPr>
              <a:t>% receiving TANF 2014</a:t>
            </a:r>
          </a:p>
        </p:txBody>
      </p:sp>
    </p:spTree>
    <p:extLst>
      <p:ext uri="{BB962C8B-B14F-4D97-AF65-F5344CB8AC3E}">
        <p14:creationId xmlns:p14="http://schemas.microsoft.com/office/powerpoint/2010/main" val="23615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5501976"/>
          </a:xfrm>
        </p:spPr>
        <p:txBody>
          <a:bodyPr>
            <a:normAutofit/>
          </a:bodyPr>
          <a:lstStyle/>
          <a:p>
            <a:pPr>
              <a:buFont typeface="Wingdings" charset="2"/>
              <a:buChar char="§"/>
            </a:pPr>
            <a:r>
              <a:rPr lang="en-US" dirty="0" smtClean="0">
                <a:latin typeface="Helvetica"/>
                <a:cs typeface="Helvetica"/>
              </a:rPr>
              <a:t>DC Weather for 2014 from NOAA</a:t>
            </a:r>
          </a:p>
          <a:p>
            <a:pPr>
              <a:buFont typeface="Wingdings" charset="2"/>
              <a:buChar char="§"/>
            </a:pPr>
            <a:r>
              <a:rPr lang="en-US" dirty="0" smtClean="0">
                <a:latin typeface="Helvetica"/>
                <a:cs typeface="Helvetica"/>
              </a:rPr>
              <a:t>Retrieved </a:t>
            </a:r>
            <a:r>
              <a:rPr lang="en-US" dirty="0" err="1" smtClean="0">
                <a:latin typeface="Helvetica"/>
                <a:cs typeface="Helvetica"/>
              </a:rPr>
              <a:t>csv</a:t>
            </a:r>
            <a:r>
              <a:rPr lang="en-US" dirty="0" smtClean="0">
                <a:latin typeface="Helvetica"/>
                <a:cs typeface="Helvetica"/>
              </a:rPr>
              <a:t> file of daily temperature recordings for DC weather stations in 2014</a:t>
            </a:r>
          </a:p>
          <a:p>
            <a:pPr lvl="1">
              <a:buFont typeface="Wingdings" charset="2"/>
              <a:buChar char="§"/>
            </a:pPr>
            <a:r>
              <a:rPr lang="en-US" dirty="0" smtClean="0">
                <a:latin typeface="Helvetica"/>
                <a:cs typeface="Helvetica"/>
              </a:rPr>
              <a:t>Reagan National Airport weather station</a:t>
            </a:r>
          </a:p>
          <a:p>
            <a:pPr>
              <a:buFont typeface="Wingdings" charset="2"/>
              <a:buChar char="§"/>
            </a:pPr>
            <a:r>
              <a:rPr lang="en-US" dirty="0" smtClean="0">
                <a:latin typeface="Helvetica"/>
                <a:cs typeface="Helvetica"/>
              </a:rPr>
              <a:t>Features:</a:t>
            </a:r>
          </a:p>
          <a:p>
            <a:pPr>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a:p>
            <a:pPr>
              <a:buFont typeface="Wingdings" charset="2"/>
              <a:buChar char="§"/>
            </a:pPr>
            <a:endParaRPr lang="en-US" dirty="0">
              <a:latin typeface="Helvetica"/>
              <a:cs typeface="Helvetica"/>
            </a:endParaRPr>
          </a:p>
        </p:txBody>
      </p:sp>
      <p:sp>
        <p:nvSpPr>
          <p:cNvPr id="6" name="Rectangle 5"/>
          <p:cNvSpPr/>
          <p:nvPr/>
        </p:nvSpPr>
        <p:spPr>
          <a:xfrm>
            <a:off x="2748634" y="3409433"/>
            <a:ext cx="2331123" cy="2308324"/>
          </a:xfrm>
          <a:prstGeom prst="rect">
            <a:avLst/>
          </a:prstGeom>
        </p:spPr>
        <p:txBody>
          <a:bodyPr wrap="square">
            <a:spAutoFit/>
          </a:bodyPr>
          <a:lstStyle/>
          <a:p>
            <a:pPr marL="342900" lvl="0" indent="-342900">
              <a:buFont typeface="+mj-lt"/>
              <a:buAutoNum type="arabicPeriod"/>
            </a:pPr>
            <a:r>
              <a:rPr lang="en-US" sz="2400" dirty="0" smtClean="0"/>
              <a:t>Date</a:t>
            </a:r>
          </a:p>
          <a:p>
            <a:pPr marL="342900" lvl="0" indent="-342900">
              <a:buFont typeface="+mj-lt"/>
              <a:buAutoNum type="arabicPeriod"/>
            </a:pPr>
            <a:r>
              <a:rPr lang="en-US" sz="2400" dirty="0" smtClean="0"/>
              <a:t>Max Temp</a:t>
            </a:r>
          </a:p>
          <a:p>
            <a:pPr marL="342900" lvl="0" indent="-342900">
              <a:buFont typeface="+mj-lt"/>
              <a:buAutoNum type="arabicPeriod"/>
            </a:pPr>
            <a:r>
              <a:rPr lang="en-US" sz="2400" dirty="0" smtClean="0"/>
              <a:t>Min Temp</a:t>
            </a:r>
          </a:p>
          <a:p>
            <a:pPr marL="342900" lvl="0" indent="-342900">
              <a:buFont typeface="+mj-lt"/>
              <a:buAutoNum type="arabicPeriod"/>
            </a:pPr>
            <a:r>
              <a:rPr lang="en-US" sz="2400" dirty="0" smtClean="0"/>
              <a:t>Snow </a:t>
            </a:r>
          </a:p>
          <a:p>
            <a:pPr marL="342900" lvl="0" indent="-342900">
              <a:buFont typeface="+mj-lt"/>
              <a:buAutoNum type="arabicPeriod"/>
            </a:pPr>
            <a:r>
              <a:rPr lang="en-US" sz="2400" dirty="0" smtClean="0"/>
              <a:t>Rain</a:t>
            </a:r>
          </a:p>
          <a:p>
            <a:pPr marL="342900" lvl="0" indent="-342900">
              <a:buFont typeface="+mj-lt"/>
              <a:buAutoNum type="arabicPeriod"/>
            </a:pPr>
            <a:endParaRPr lang="en-US" sz="2400" dirty="0"/>
          </a:p>
        </p:txBody>
      </p:sp>
      <p:pic>
        <p:nvPicPr>
          <p:cNvPr id="4" name="Picture 3"/>
          <p:cNvPicPr>
            <a:picLocks noChangeAspect="1"/>
          </p:cNvPicPr>
          <p:nvPr/>
        </p:nvPicPr>
        <p:blipFill>
          <a:blip r:embed="rId3"/>
          <a:stretch>
            <a:fillRect/>
          </a:stretch>
        </p:blipFill>
        <p:spPr>
          <a:xfrm>
            <a:off x="5079757" y="3409433"/>
            <a:ext cx="3440614" cy="3726890"/>
          </a:xfrm>
          <a:prstGeom prst="rect">
            <a:avLst/>
          </a:prstGeom>
        </p:spPr>
      </p:pic>
    </p:spTree>
    <p:extLst>
      <p:ext uri="{BB962C8B-B14F-4D97-AF65-F5344CB8AC3E}">
        <p14:creationId xmlns:p14="http://schemas.microsoft.com/office/powerpoint/2010/main" val="354863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4470" y="1079700"/>
            <a:ext cx="5521238" cy="5778300"/>
          </a:xfrm>
          <a:prstGeom prst="rect">
            <a:avLst/>
          </a:prstGeom>
        </p:spPr>
      </p:pic>
      <p:sp>
        <p:nvSpPr>
          <p:cNvPr id="8"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DISTRIBUTION OF CRIME TYPES IN DC</a:t>
            </a:r>
            <a:endParaRPr lang="en-US" sz="3200" dirty="0">
              <a:latin typeface="Helvetica"/>
              <a:cs typeface="Helvetica"/>
            </a:endParaRPr>
          </a:p>
        </p:txBody>
      </p:sp>
      <p:sp>
        <p:nvSpPr>
          <p:cNvPr id="2" name="Rectangle 1"/>
          <p:cNvSpPr/>
          <p:nvPr/>
        </p:nvSpPr>
        <p:spPr>
          <a:xfrm>
            <a:off x="4430223" y="4062205"/>
            <a:ext cx="1706169" cy="271459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231830" y="3807415"/>
            <a:ext cx="594049" cy="29693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333722" y="1082459"/>
            <a:ext cx="2819420" cy="550197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000" dirty="0" smtClean="0">
                <a:latin typeface="Helvetica"/>
                <a:cs typeface="Helvetica"/>
              </a:rPr>
              <a:t>Class imbalance between violent and nonviolent crimes</a:t>
            </a:r>
          </a:p>
          <a:p>
            <a:pPr>
              <a:buFont typeface="Wingdings" charset="2"/>
              <a:buChar char="§"/>
            </a:pPr>
            <a:r>
              <a:rPr lang="en-US" sz="2000" dirty="0" smtClean="0">
                <a:latin typeface="Helvetica"/>
                <a:cs typeface="Helvetica"/>
              </a:rPr>
              <a:t>Data was </a:t>
            </a:r>
            <a:r>
              <a:rPr lang="en-US" sz="2000" dirty="0" err="1" smtClean="0">
                <a:latin typeface="Helvetica"/>
                <a:cs typeface="Helvetica"/>
              </a:rPr>
              <a:t>downsampled</a:t>
            </a:r>
            <a:r>
              <a:rPr lang="en-US" sz="2000" dirty="0" smtClean="0">
                <a:latin typeface="Helvetica"/>
                <a:cs typeface="Helvetica"/>
              </a:rPr>
              <a:t> to even the distribution of violent vs. nonviolent crimes</a:t>
            </a:r>
          </a:p>
          <a:p>
            <a:pPr>
              <a:buFont typeface="Wingdings" charset="2"/>
              <a:buChar char="§"/>
            </a:pPr>
            <a:r>
              <a:rPr lang="en-US" sz="2000" dirty="0" err="1" smtClean="0">
                <a:latin typeface="Helvetica"/>
                <a:cs typeface="Helvetica"/>
              </a:rPr>
              <a:t>Dataframe</a:t>
            </a:r>
            <a:r>
              <a:rPr lang="en-US" sz="2000" dirty="0" smtClean="0">
                <a:latin typeface="Helvetica"/>
                <a:cs typeface="Helvetica"/>
              </a:rPr>
              <a:t> size </a:t>
            </a:r>
            <a:r>
              <a:rPr lang="en-US" sz="2000" dirty="0" err="1" smtClean="0">
                <a:latin typeface="Helvetica"/>
                <a:cs typeface="Helvetica"/>
              </a:rPr>
              <a:t>downsampled</a:t>
            </a:r>
            <a:r>
              <a:rPr lang="en-US" sz="2000" dirty="0" smtClean="0">
                <a:latin typeface="Helvetica"/>
                <a:cs typeface="Helvetica"/>
              </a:rPr>
              <a:t> to ~12000 rows</a:t>
            </a:r>
          </a:p>
          <a:p>
            <a:pPr>
              <a:buFont typeface="Wingdings" charset="2"/>
              <a:buChar char="§"/>
            </a:pPr>
            <a:endParaRPr lang="en-US" sz="2000" dirty="0" smtClean="0">
              <a:latin typeface="Helvetica"/>
              <a:cs typeface="Helvetica"/>
            </a:endParaRPr>
          </a:p>
          <a:p>
            <a:pPr>
              <a:buFont typeface="Wingdings" charset="2"/>
              <a:buChar char="§"/>
            </a:pPr>
            <a:endParaRPr lang="en-US" sz="2000" dirty="0" smtClean="0">
              <a:latin typeface="Helvetica"/>
              <a:cs typeface="Helvetica"/>
            </a:endParaRPr>
          </a:p>
          <a:p>
            <a:pPr>
              <a:buFont typeface="Wingdings" charset="2"/>
              <a:buChar char="§"/>
            </a:pPr>
            <a:endParaRPr lang="en-US" sz="2000" dirty="0">
              <a:latin typeface="Helvetica"/>
              <a:cs typeface="Helvetica"/>
            </a:endParaRPr>
          </a:p>
        </p:txBody>
      </p:sp>
    </p:spTree>
    <p:extLst>
      <p:ext uri="{BB962C8B-B14F-4D97-AF65-F5344CB8AC3E}">
        <p14:creationId xmlns:p14="http://schemas.microsoft.com/office/powerpoint/2010/main" val="282472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50031" y="1914769"/>
            <a:ext cx="8019538" cy="3813224"/>
          </a:xfrm>
          <a:prstGeom prst="rect">
            <a:avLst/>
          </a:prstGeom>
          <a:noFill/>
          <a:ln>
            <a:noFill/>
          </a:ln>
        </p:spPr>
      </p:pic>
      <p:sp>
        <p:nvSpPr>
          <p:cNvPr id="5" name="Title 1"/>
          <p:cNvSpPr>
            <a:spLocks noGrp="1"/>
          </p:cNvSpPr>
          <p:nvPr>
            <p:ph type="title"/>
          </p:nvPr>
        </p:nvSpPr>
        <p:spPr/>
        <p:txBody>
          <a:bodyPr>
            <a:noAutofit/>
          </a:bodyPr>
          <a:lstStyle/>
          <a:p>
            <a:r>
              <a:rPr lang="en-US" sz="3200" dirty="0" smtClean="0">
                <a:latin typeface="Helvetica"/>
                <a:cs typeface="Helvetica"/>
              </a:rPr>
              <a:t>2014 DAILY VIOLENT CRIME COUNT</a:t>
            </a:r>
            <a:endParaRPr lang="en-US" sz="3200" dirty="0">
              <a:latin typeface="Helvetica"/>
              <a:cs typeface="Helvetica"/>
            </a:endParaRPr>
          </a:p>
        </p:txBody>
      </p:sp>
    </p:spTree>
    <p:extLst>
      <p:ext uri="{BB962C8B-B14F-4D97-AF65-F5344CB8AC3E}">
        <p14:creationId xmlns:p14="http://schemas.microsoft.com/office/powerpoint/2010/main" val="277563051"/>
      </p:ext>
    </p:extLst>
  </p:cSld>
  <p:clrMapOvr>
    <a:masterClrMapping/>
  </p:clrMapOvr>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1802</TotalTime>
  <Words>1414</Words>
  <Application>Microsoft Macintosh PowerPoint</Application>
  <PresentationFormat>On-screen Show (4:3)</PresentationFormat>
  <Paragraphs>222</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PREDICTING CRIME IN DC</vt:lpstr>
      <vt:lpstr>PROBLEM</vt:lpstr>
      <vt:lpstr>QUESTION</vt:lpstr>
      <vt:lpstr>DATA SOURCES</vt:lpstr>
      <vt:lpstr>DATA SOURCES</vt:lpstr>
      <vt:lpstr>DATA SOURCES</vt:lpstr>
      <vt:lpstr>DATA SOURCES</vt:lpstr>
      <vt:lpstr>DISTRIBUTION OF CRIME TYPES IN DC</vt:lpstr>
      <vt:lpstr>2014 DAILY VIOLENT CRIME COUNT</vt:lpstr>
      <vt:lpstr>VIOLENT &amp; NONVIOLENT CRIMES BY HR</vt:lpstr>
      <vt:lpstr>MODELS USED</vt:lpstr>
      <vt:lpstr>MODEL #1: DECISION TREES</vt:lpstr>
      <vt:lpstr>MODEL #1: DECISION TREES</vt:lpstr>
      <vt:lpstr>MODEL #2: RANDOM FORESTS</vt:lpstr>
      <vt:lpstr>MODEL #3a: LOGISTIC REGRESSION</vt:lpstr>
      <vt:lpstr>MODEL #3b: LOGISTIC REGRESSION</vt:lpstr>
      <vt:lpstr>TAKEAWAYS/NEXT STEPS</vt:lpstr>
      <vt:lpstr>NOTE ON ‘CENSUS_TRACT’</vt:lpstr>
    </vt:vector>
  </TitlesOfParts>
  <Company>Decision Lens,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Debbie Yu</dc:creator>
  <cp:lastModifiedBy>Debbie Yu</cp:lastModifiedBy>
  <cp:revision>50</cp:revision>
  <cp:lastPrinted>2015-07-13T21:02:49Z</cp:lastPrinted>
  <dcterms:created xsi:type="dcterms:W3CDTF">2015-07-12T20:29:28Z</dcterms:created>
  <dcterms:modified xsi:type="dcterms:W3CDTF">2015-08-10T20:57:38Z</dcterms:modified>
</cp:coreProperties>
</file>